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436" r:id="rId1"/>
    <p:sldMasterId id="2147486448" r:id="rId2"/>
    <p:sldMasterId id="2147486460" r:id="rId3"/>
    <p:sldMasterId id="2147486473" r:id="rId4"/>
    <p:sldMasterId id="2147486511" r:id="rId5"/>
    <p:sldMasterId id="2147486523" r:id="rId6"/>
  </p:sldMasterIdLst>
  <p:notesMasterIdLst>
    <p:notesMasterId r:id="rId35"/>
  </p:notesMasterIdLst>
  <p:sldIdLst>
    <p:sldId id="256" r:id="rId7"/>
    <p:sldId id="264" r:id="rId8"/>
    <p:sldId id="360" r:id="rId9"/>
    <p:sldId id="358" r:id="rId10"/>
    <p:sldId id="371" r:id="rId11"/>
    <p:sldId id="372" r:id="rId12"/>
    <p:sldId id="257" r:id="rId13"/>
    <p:sldId id="334" r:id="rId14"/>
    <p:sldId id="267" r:id="rId15"/>
    <p:sldId id="268" r:id="rId16"/>
    <p:sldId id="270" r:id="rId17"/>
    <p:sldId id="373" r:id="rId18"/>
    <p:sldId id="335" r:id="rId19"/>
    <p:sldId id="345" r:id="rId20"/>
    <p:sldId id="361" r:id="rId21"/>
    <p:sldId id="362" r:id="rId22"/>
    <p:sldId id="346" r:id="rId23"/>
    <p:sldId id="374" r:id="rId24"/>
    <p:sldId id="375" r:id="rId25"/>
    <p:sldId id="347" r:id="rId26"/>
    <p:sldId id="363" r:id="rId27"/>
    <p:sldId id="364" r:id="rId28"/>
    <p:sldId id="348" r:id="rId29"/>
    <p:sldId id="369" r:id="rId30"/>
    <p:sldId id="370" r:id="rId31"/>
    <p:sldId id="349" r:id="rId32"/>
    <p:sldId id="376" r:id="rId33"/>
    <p:sldId id="377" r:id="rId34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7" autoAdjust="0"/>
  </p:normalViewPr>
  <p:slideViewPr>
    <p:cSldViewPr>
      <p:cViewPr varScale="1">
        <p:scale>
          <a:sx n="109" d="100"/>
          <a:sy n="109" d="100"/>
        </p:scale>
        <p:origin x="16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60C23AA-780C-46F0-B08E-7300A4028FC4}" type="datetimeFigureOut">
              <a:rPr lang="de-DE"/>
              <a:pPr>
                <a:defRPr/>
              </a:pPr>
              <a:t>21.10.2024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384918-97EB-4B2E-8474-FA13C9E7BAA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84918-97EB-4B2E-8474-FA13C9E7BAAA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851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84918-97EB-4B2E-8474-FA13C9E7BAAA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564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84918-97EB-4B2E-8474-FA13C9E7BAAA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210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84918-97EB-4B2E-8474-FA13C9E7BAAA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592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C74EA-C9A4-BB1C-E146-F476F5906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964DCA3-E7F3-B6E2-9BDC-938D76955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9175" y="1389063"/>
            <a:ext cx="4999038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DD928BA-C667-AF34-54FB-859F80711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883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55170-9ED4-9BB7-CFEC-ADCDBE673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8440DAE-5EEA-D3BE-A167-CDCFA970EF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9175" y="1389063"/>
            <a:ext cx="4999038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452F92E-18E7-1306-B9CD-9F491D7A3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85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802299"/>
            <a:ext cx="6477805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3531205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F3581-4502-4FA3-928F-037263E65725}" type="datetime1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329308"/>
            <a:ext cx="3730436" cy="30920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66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2A3-26CE-4B0D-A018-3C21B4CCC4F3}" type="datetime1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72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798974"/>
            <a:ext cx="121180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798974"/>
            <a:ext cx="5871623" cy="465988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4819-B54F-4B4C-9179-D57D243AC03C}" type="datetime1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81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76A339C0-9B30-4A30-86F9-019E2E245A39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40FEB074-17F5-45B9-9EDB-7D087DC5B4CD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336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F783B3B4-CFC6-4DE9-B01F-91A617DB14CD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C2EC1844-7031-45C2-8A36-9AAE8094081F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7095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A1493C59-54D1-4898-89A7-F021E7964380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B57C714E-E560-428B-8A5A-14930B492471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024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40949FB3-CA1E-46BB-B73C-CFE662254AFA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F67E653F-1D9C-4AA0-BAB9-9058AF40A131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03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6B9AAE7C-699D-4852-8163-406F604014DA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10AB355E-6532-4D86-AFF4-43643C24D790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95357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F85EFA43-1C58-421F-9696-E93054A18802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EB773FC3-B9A5-4CE3-9BF1-EA0A4B4B9516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893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C0C9B28C-5C39-4664-B5E9-4E83996DCCC5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432DB055-6A22-4C36-A71F-19145C4A22F3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96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EABCFEC8-C1F7-49A8-87A6-10368AAE3347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032417B3-239F-433A-9947-1E9C2C7A7FBD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75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061C-7243-4333-B17B-223629330A16}" type="datetime1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79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7619BE67-7FA0-4729-83C2-A552C1A3053D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71BD3C09-4231-4910-81C4-C872B5476FAF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026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9014A967-8801-4BB0-9146-940D66F81405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781FE455-2E28-48F2-BEA0-DB6FDADD8E71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823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/>
            <a:fld id="{959E8F51-3709-4F02-B59E-1595802CEBA4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/>
            <a:fld id="{3D2A75AC-59F4-4C4F-A0F8-3F9FFF3608A5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26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4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91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901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8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9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43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756130"/>
            <a:ext cx="6482366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3806196"/>
            <a:ext cx="647283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B8B3-B038-40F0-8BE7-847D5D3709E1}" type="datetime1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3804985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300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34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39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64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2E8C3-953B-4FF8-A7E5-D419205CAD4D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E4C10-F078-49B9-9F56-A6CDF2CAFF2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66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0" y="1524000"/>
            <a:ext cx="8878888" cy="0"/>
          </a:xfrm>
          <a:prstGeom prst="line">
            <a:avLst/>
          </a:prstGeom>
          <a:ln w="12700" cmpd="sng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12"/>
          <p:cNvCxnSpPr/>
          <p:nvPr userDrawn="1"/>
        </p:nvCxnSpPr>
        <p:spPr>
          <a:xfrm>
            <a:off x="1" y="1414469"/>
            <a:ext cx="7253288" cy="1587"/>
          </a:xfrm>
          <a:prstGeom prst="line">
            <a:avLst/>
          </a:prstGeom>
          <a:ln>
            <a:solidFill>
              <a:srgbClr val="A500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3" y="-150041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 userDrawn="1"/>
        </p:nvSpPr>
        <p:spPr bwMode="auto">
          <a:xfrm>
            <a:off x="500063" y="579438"/>
            <a:ext cx="6858000" cy="4847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Städtisches Gymnasium Herten</a:t>
            </a:r>
          </a:p>
        </p:txBody>
      </p:sp>
      <p:pic>
        <p:nvPicPr>
          <p:cNvPr id="7" name="Picture 2" descr="C:\Users\m.brode\Desktop\Logo\Logo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4" y="301625"/>
            <a:ext cx="1441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-4761" y="0"/>
            <a:ext cx="214313" cy="6858000"/>
          </a:xfrm>
          <a:prstGeom prst="rect">
            <a:avLst/>
          </a:prstGeom>
          <a:gradFill rotWithShape="0">
            <a:gsLst>
              <a:gs pos="0">
                <a:srgbClr val="A50021"/>
              </a:gs>
              <a:gs pos="52000">
                <a:srgbClr val="80302D"/>
              </a:gs>
              <a:gs pos="100000">
                <a:srgbClr val="9C6563"/>
              </a:gs>
              <a:gs pos="100000">
                <a:srgbClr val="55261C"/>
              </a:gs>
            </a:gsLst>
            <a:lin ang="5400000"/>
          </a:gradFill>
          <a:ln>
            <a:noFill/>
          </a:ln>
          <a:effectLst>
            <a:outerShdw blurRad="50800" dist="38100" algn="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idx="1"/>
          </p:nvPr>
        </p:nvSpPr>
        <p:spPr>
          <a:xfrm>
            <a:off x="457200" y="1912291"/>
            <a:ext cx="8229600" cy="398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Courier New" panose="02070309020205020404" pitchFamily="49" charset="0"/>
              <a:buChar char="o"/>
              <a:tabLst/>
              <a:defRPr/>
            </a:lvl1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CDBBF3-6327-47DF-ABE0-CAF2211D9599}" type="datetime1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5CD227-E97D-4804-8BDF-28EA4F6E2EE2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91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486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060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24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504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20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804890"/>
            <a:ext cx="7204226" cy="105930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9"/>
            <a:ext cx="3483864" cy="344859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3"/>
            <a:ext cx="3483864" cy="34415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C184-4073-4CCC-90FF-5758A3E49951}" type="datetime1">
              <a:rPr lang="de-DE" smtClean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679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164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20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652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63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759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987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-4761" y="1179534"/>
            <a:ext cx="8878888" cy="0"/>
          </a:xfrm>
          <a:prstGeom prst="line">
            <a:avLst/>
          </a:prstGeom>
          <a:ln w="12700" cmpd="sng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12"/>
          <p:cNvCxnSpPr/>
          <p:nvPr userDrawn="1"/>
        </p:nvCxnSpPr>
        <p:spPr>
          <a:xfrm>
            <a:off x="-4761" y="1062987"/>
            <a:ext cx="7253288" cy="1587"/>
          </a:xfrm>
          <a:prstGeom prst="line">
            <a:avLst/>
          </a:prstGeom>
          <a:ln>
            <a:solidFill>
              <a:srgbClr val="A500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2" y="-150041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 sz="1350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 userDrawn="1"/>
        </p:nvSpPr>
        <p:spPr bwMode="auto">
          <a:xfrm>
            <a:off x="500063" y="579438"/>
            <a:ext cx="6858000" cy="4847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2550" b="1">
                <a:solidFill>
                  <a:srgbClr val="000000"/>
                </a:solidFill>
                <a:latin typeface="Calibri" charset="0"/>
              </a:rPr>
              <a:t>Städtisches Gymnasium Herten</a:t>
            </a:r>
          </a:p>
        </p:txBody>
      </p:sp>
      <p:pic>
        <p:nvPicPr>
          <p:cNvPr id="7" name="Picture 2" descr="C:\Users\m.brode\Desktop\Logo\Logo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18" y="301625"/>
            <a:ext cx="945695" cy="74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-4761" y="0"/>
            <a:ext cx="214313" cy="6858000"/>
          </a:xfrm>
          <a:prstGeom prst="rect">
            <a:avLst/>
          </a:prstGeom>
          <a:gradFill rotWithShape="0">
            <a:gsLst>
              <a:gs pos="0">
                <a:srgbClr val="A50021"/>
              </a:gs>
              <a:gs pos="52000">
                <a:srgbClr val="80302D"/>
              </a:gs>
              <a:gs pos="100000">
                <a:srgbClr val="9C6563"/>
              </a:gs>
              <a:gs pos="100000">
                <a:srgbClr val="55261C"/>
              </a:gs>
            </a:gsLst>
            <a:lin ang="5400000"/>
          </a:gradFill>
          <a:ln>
            <a:noFill/>
          </a:ln>
          <a:effectLst>
            <a:outerShdw blurRad="50800" dist="38100" algn="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de-DE" sz="135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idx="1"/>
          </p:nvPr>
        </p:nvSpPr>
        <p:spPr>
          <a:xfrm>
            <a:off x="457200" y="1912291"/>
            <a:ext cx="8229600" cy="398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Courier New" panose="02070309020205020404" pitchFamily="49" charset="0"/>
              <a:buChar char="o"/>
              <a:tabLst/>
              <a:defRPr/>
            </a:lvl1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2CDBBF3-6327-47DF-ABE0-CAF2211D9599}" type="datetime1">
              <a:rPr lang="de-DE"/>
              <a:pPr>
                <a:defRPr/>
              </a:pPr>
              <a:t>21.10.2024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5CD227-E97D-4804-8BDF-28EA4F6E2E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017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6" y="802300"/>
            <a:ext cx="6477805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3531207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CF3581-4502-4FA3-928F-037263E65725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329310"/>
            <a:ext cx="3730436" cy="309201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973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64061C-7243-4333-B17B-223629330A16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3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073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80" y="1756130"/>
            <a:ext cx="6482366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80" y="3806198"/>
            <a:ext cx="647283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4B8B3-B038-40F0-8BE7-847D5D3709E1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80" y="3804985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3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804164"/>
            <a:ext cx="7205746" cy="10563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50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0"/>
            <a:ext cx="3483864" cy="264445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4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1"/>
            <a:ext cx="3483864" cy="263737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8074-9B13-4BCA-A38B-74E8D900E475}" type="datetime1">
              <a:rPr lang="de-DE" smtClean="0"/>
              <a:t>21.10.2024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019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804892"/>
            <a:ext cx="7204226" cy="105930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9"/>
            <a:ext cx="3483864" cy="344859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3"/>
            <a:ext cx="3483864" cy="344152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BCC184-4073-4CCC-90FF-5758A3E49951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3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94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804166"/>
            <a:ext cx="7205746" cy="10563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52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2"/>
            <a:ext cx="3483864" cy="264445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6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1"/>
            <a:ext cx="3483864" cy="26373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B8074-9B13-4BCA-A38B-74E8D900E475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3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9971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361EAC-0BED-4B57-B0A3-17B9911371DD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3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9535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379D75-8988-4B00-B20F-CA684A828C4E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35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5" y="798973"/>
            <a:ext cx="2454824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6" y="798974"/>
            <a:ext cx="4509353" cy="4658826"/>
          </a:xfrm>
        </p:spPr>
        <p:txBody>
          <a:bodyPr anchor="ctr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3205494"/>
            <a:ext cx="24562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F0737F-C034-4B7F-B528-9897DED8092E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1" y="3205491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76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3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1129513"/>
            <a:ext cx="4149246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5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8" y="3145992"/>
            <a:ext cx="4143303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8" y="5469859"/>
            <a:ext cx="4145513" cy="32012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05A31-EC3B-4BBC-AFE9-DF855C7A860E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318642"/>
            <a:ext cx="4155753" cy="320931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8" y="3143605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282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AF2A3-26CE-4B0D-A018-3C21B4CCC4F3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3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03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4" y="798976"/>
            <a:ext cx="121180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5" y="798976"/>
            <a:ext cx="5871623" cy="465988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E4819-B54F-4B4C-9179-D57D243AC03C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798976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905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373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40" y="985842"/>
            <a:ext cx="6008687" cy="144462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983E35-D080-4299-A761-5B7612F6961D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F23A31-C881-4504-A391-8F20570472BA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198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42213A-D69C-4DF6-88FC-3515C9392E59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3CD5D8-A916-4A06-BBED-DB1BA03AA2E1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1EAC-0BED-4B57-B0A3-17B9911371DD}" type="datetime1">
              <a:rPr lang="de-DE" smtClean="0"/>
              <a:t>21.10.2024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649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5F4B6D-1FFF-4D6D-868C-BF705242BD02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D85BC7-97D2-4706-B3EF-AB86BB47143F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99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42990" y="1844675"/>
            <a:ext cx="3579812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75200" y="1844675"/>
            <a:ext cx="35814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7A617-E3EF-47BB-BBE5-CC9183F42FEE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CDB69B-6216-4F57-9DF5-62D9D47B5018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04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AC3E8-B5D0-4E9B-9A94-AF32DADB4D12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E87B4-4DC8-4DD0-AF6A-7FDC1C649836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702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BE0E6-0E54-4AF9-AF82-8FF168A5E4D4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8C16AE-CB73-4F3C-97E4-E5E40DF5AC1F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637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D02585-D4F7-4B13-8E61-39F2ADADEBCA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55C74-05B9-4D82-AF98-648DB3233CBB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46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EC6AC-E81C-4CE1-A99A-1AB6A91BAEE1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AB0C0F-74FA-49E2-902A-2A0C7CDBB21B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32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EA92C-931B-475C-829F-3962FC47FCBC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17177-4D5B-47CC-AAB3-C0F2AE8F13C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92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2CCD59-AB92-4BB7-98DB-76A8C17E38DF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BD0989-1CB4-49FA-A908-72716F97B6C6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77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0340" y="260354"/>
            <a:ext cx="1846262" cy="56991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71551" y="260354"/>
            <a:ext cx="5386388" cy="56991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BCB956-164C-4037-AADC-EAD90A0DECEC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965AA9-0248-4F66-A950-D814BFA52EF7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4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9D75-8988-4B00-B20F-CA684A828C4E}" type="datetime1">
              <a:rPr lang="de-DE" smtClean="0"/>
              <a:t>21.10.2024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94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798973"/>
            <a:ext cx="2454824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4"/>
            <a:ext cx="4509353" cy="4658826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3205492"/>
            <a:ext cx="24562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0737F-C034-4B7F-B528-9897DED8092E}" type="datetime1">
              <a:rPr lang="de-DE" smtClean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3205491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36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1129513"/>
            <a:ext cx="4149246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3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3145992"/>
            <a:ext cx="4143303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5469857"/>
            <a:ext cx="4145513" cy="320123"/>
          </a:xfrm>
        </p:spPr>
        <p:txBody>
          <a:bodyPr/>
          <a:lstStyle>
            <a:lvl1pPr algn="l">
              <a:defRPr/>
            </a:lvl1pPr>
          </a:lstStyle>
          <a:p>
            <a:fld id="{20305A31-EC3B-4BBC-AFE9-DF855C7A860E}" type="datetime1">
              <a:rPr lang="de-DE" smtClean="0"/>
              <a:t>21.10.2024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318641"/>
            <a:ext cx="4155753" cy="320931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3143605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16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804520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2015733"/>
            <a:ext cx="720245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0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E2D-CD5B-4B8A-946C-BFBBA47B2242}" type="datetime1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329308"/>
            <a:ext cx="445412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EA994C80-9278-4CCD-BAB5-FC9389559330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7" r:id="rId1"/>
    <p:sldLayoutId id="2147486438" r:id="rId2"/>
    <p:sldLayoutId id="2147486439" r:id="rId3"/>
    <p:sldLayoutId id="2147486440" r:id="rId4"/>
    <p:sldLayoutId id="2147486441" r:id="rId5"/>
    <p:sldLayoutId id="2147486442" r:id="rId6"/>
    <p:sldLayoutId id="2147486443" r:id="rId7"/>
    <p:sldLayoutId id="2147486444" r:id="rId8"/>
    <p:sldLayoutId id="2147486445" r:id="rId9"/>
    <p:sldLayoutId id="2147486446" r:id="rId10"/>
    <p:sldLayoutId id="214748644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/>
            <a:fld id="{A1493C59-54D1-4898-89A7-F021E7964380}" type="datetime1">
              <a:rPr lang="de-DE" smtClean="0"/>
              <a:pPr eaLnBrk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/>
            <a:r>
              <a:rPr lang="de-DE" smtClean="0"/>
              <a:t>jvkjggugj,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/>
            <a:fld id="{B57C714E-E560-428B-8A5A-14930B492471}" type="slidenum">
              <a:rPr lang="de-DE" smtClean="0"/>
              <a:pPr eaLnBrk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33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52" r:id="rId4"/>
    <p:sldLayoutId id="2147486453" r:id="rId5"/>
    <p:sldLayoutId id="2147486454" r:id="rId6"/>
    <p:sldLayoutId id="2147486455" r:id="rId7"/>
    <p:sldLayoutId id="2147486456" r:id="rId8"/>
    <p:sldLayoutId id="2147486457" r:id="rId9"/>
    <p:sldLayoutId id="2147486458" r:id="rId10"/>
    <p:sldLayoutId id="21474864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E4E2D-CD5B-4B8A-946C-BFBBA47B224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7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1" r:id="rId1"/>
    <p:sldLayoutId id="2147486462" r:id="rId2"/>
    <p:sldLayoutId id="2147486463" r:id="rId3"/>
    <p:sldLayoutId id="2147486464" r:id="rId4"/>
    <p:sldLayoutId id="2147486465" r:id="rId5"/>
    <p:sldLayoutId id="2147486466" r:id="rId6"/>
    <p:sldLayoutId id="2147486467" r:id="rId7"/>
    <p:sldLayoutId id="2147486468" r:id="rId8"/>
    <p:sldLayoutId id="2147486469" r:id="rId9"/>
    <p:sldLayoutId id="2147486470" r:id="rId10"/>
    <p:sldLayoutId id="2147486471" r:id="rId11"/>
    <p:sldLayoutId id="21474864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8C873-A0F7-4A17-A251-158889838E44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0054-6E9B-4088-93FB-D57CEEC67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76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4" r:id="rId1"/>
    <p:sldLayoutId id="2147486475" r:id="rId2"/>
    <p:sldLayoutId id="2147486476" r:id="rId3"/>
    <p:sldLayoutId id="2147486477" r:id="rId4"/>
    <p:sldLayoutId id="2147486478" r:id="rId5"/>
    <p:sldLayoutId id="2147486479" r:id="rId6"/>
    <p:sldLayoutId id="2147486480" r:id="rId7"/>
    <p:sldLayoutId id="2147486481" r:id="rId8"/>
    <p:sldLayoutId id="2147486482" r:id="rId9"/>
    <p:sldLayoutId id="2147486483" r:id="rId10"/>
    <p:sldLayoutId id="2147486484" r:id="rId11"/>
    <p:sldLayoutId id="21474864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9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6" y="804522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6" y="2015734"/>
            <a:ext cx="720245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5" y="330370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E4E2D-CD5B-4B8A-946C-BFBBA47B2242}" type="datetime1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329310"/>
            <a:ext cx="445412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94C80-9278-4CCD-BAB5-FC9389559330}" type="slidenum">
              <a:rPr kumimoji="0" lang="de-DE" sz="21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21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54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2" r:id="rId1"/>
    <p:sldLayoutId id="2147486513" r:id="rId2"/>
    <p:sldLayoutId id="2147486514" r:id="rId3"/>
    <p:sldLayoutId id="2147486515" r:id="rId4"/>
    <p:sldLayoutId id="2147486516" r:id="rId5"/>
    <p:sldLayoutId id="2147486517" r:id="rId6"/>
    <p:sldLayoutId id="2147486518" r:id="rId7"/>
    <p:sldLayoutId id="2147486519" r:id="rId8"/>
    <p:sldLayoutId id="2147486520" r:id="rId9"/>
    <p:sldLayoutId id="2147486521" r:id="rId10"/>
    <p:sldLayoutId id="214748652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71551" y="260350"/>
            <a:ext cx="6624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90" y="1844675"/>
            <a:ext cx="7313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7228C-827F-4490-97DE-9DEC7F9B5704}" type="datetimeFigureOut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21.10.2024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E7837-83B2-456B-8417-6B964A7B5A55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24" r:id="rId1"/>
    <p:sldLayoutId id="2147486525" r:id="rId2"/>
    <p:sldLayoutId id="2147486526" r:id="rId3"/>
    <p:sldLayoutId id="2147486527" r:id="rId4"/>
    <p:sldLayoutId id="2147486528" r:id="rId5"/>
    <p:sldLayoutId id="2147486529" r:id="rId6"/>
    <p:sldLayoutId id="2147486530" r:id="rId7"/>
    <p:sldLayoutId id="2147486531" r:id="rId8"/>
    <p:sldLayoutId id="2147486532" r:id="rId9"/>
    <p:sldLayoutId id="2147486533" r:id="rId10"/>
    <p:sldLayoutId id="21474865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175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875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165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425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425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425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425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425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425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ten.de/" TargetMode="External"/><Relationship Id="rId2" Type="http://schemas.openxmlformats.org/officeDocument/2006/relationships/hyperlink" Target="http://www.schulministerium.nrw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ebergang.schul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2.jpg"/><Relationship Id="rId7" Type="http://schemas.openxmlformats.org/officeDocument/2006/relationships/image" Target="../media/image2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g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5.jpeg"/><Relationship Id="rId12" Type="http://schemas.openxmlformats.org/officeDocument/2006/relationships/image" Target="../media/image5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tgh.d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Übergang in die Sek. 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endParaRPr lang="de-DE" altLang="de-DE" sz="3900" dirty="0" smtClean="0"/>
          </a:p>
          <a:p>
            <a:pPr marL="0" indent="0" algn="ctr" eaLnBrk="1" hangingPunct="1">
              <a:buNone/>
            </a:pPr>
            <a:r>
              <a:rPr lang="de-DE" altLang="de-DE" sz="3900" dirty="0" smtClean="0"/>
              <a:t>Übergang von der Grundschule zur weiterführenden Schule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Protokoll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400" dirty="0" smtClean="0"/>
              <a:t>Von der </a:t>
            </a:r>
            <a:r>
              <a:rPr lang="de-DE" altLang="de-DE" sz="2400" b="1" dirty="0" smtClean="0">
                <a:solidFill>
                  <a:srgbClr val="C00000"/>
                </a:solidFill>
              </a:rPr>
              <a:t>Lehrkraft</a:t>
            </a:r>
            <a:r>
              <a:rPr lang="de-DE" altLang="de-DE" sz="2400" b="1" dirty="0" smtClean="0"/>
              <a:t> </a:t>
            </a:r>
            <a:r>
              <a:rPr lang="de-DE" altLang="de-DE" sz="2400" dirty="0" smtClean="0"/>
              <a:t>empfohlene Schulform: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400" dirty="0" smtClean="0">
                <a:sym typeface="Wingdings" panose="05000000000000000000" pitchFamily="2" charset="2"/>
              </a:rPr>
              <a:t> HS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  <a:r>
              <a:rPr lang="de-DE" altLang="de-DE" sz="2400" dirty="0" smtClean="0">
                <a:sym typeface="Wingdings" panose="05000000000000000000" pitchFamily="2" charset="2"/>
              </a:rPr>
              <a:t>      RS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  <a:r>
              <a:rPr lang="de-DE" altLang="de-DE" sz="2400" dirty="0" smtClean="0">
                <a:sym typeface="Wingdings" panose="05000000000000000000" pitchFamily="2" charset="2"/>
              </a:rPr>
              <a:t>     </a:t>
            </a:r>
            <a:r>
              <a:rPr lang="de-DE" altLang="de-DE" sz="2400" dirty="0" err="1" smtClean="0">
                <a:sym typeface="Wingdings" panose="05000000000000000000" pitchFamily="2" charset="2"/>
              </a:rPr>
              <a:t>Gym</a:t>
            </a:r>
            <a:r>
              <a:rPr lang="de-DE" altLang="de-DE" sz="2400" dirty="0" smtClean="0">
                <a:sym typeface="Wingdings" panose="05000000000000000000" pitchFamily="2" charset="2"/>
              </a:rPr>
              <a:t>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de-DE" sz="2000" b="1" dirty="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400" dirty="0" smtClean="0">
                <a:sym typeface="Wingdings" panose="05000000000000000000" pitchFamily="2" charset="2"/>
              </a:rPr>
              <a:t>Mit Einschränkung geeignet für:     RS      </a:t>
            </a:r>
            <a:r>
              <a:rPr lang="de-DE" altLang="de-DE" sz="2400" dirty="0" err="1" smtClean="0">
                <a:sym typeface="Wingdings" panose="05000000000000000000" pitchFamily="2" charset="2"/>
              </a:rPr>
              <a:t>Gym</a:t>
            </a:r>
            <a:endParaRPr lang="de-DE" altLang="de-DE" sz="2400" dirty="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de-DE" sz="2400" dirty="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400" dirty="0" smtClean="0">
                <a:sym typeface="Wingdings" panose="05000000000000000000" pitchFamily="2" charset="2"/>
              </a:rPr>
              <a:t>Meinung der </a:t>
            </a:r>
            <a:r>
              <a:rPr lang="de-DE" altLang="de-DE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Erziehungsberechtigten</a:t>
            </a:r>
            <a:r>
              <a:rPr lang="de-DE" altLang="de-DE" sz="2400" dirty="0" smtClean="0">
                <a:sym typeface="Wingdings" panose="05000000000000000000" pitchFamily="2" charset="2"/>
              </a:rPr>
              <a:t>: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000" dirty="0" smtClean="0">
                <a:sym typeface="Wingdings" panose="05000000000000000000" pitchFamily="2" charset="2"/>
              </a:rPr>
              <a:t> </a:t>
            </a:r>
            <a:r>
              <a:rPr lang="de-DE" altLang="de-DE" sz="2400" dirty="0" smtClean="0">
                <a:sym typeface="Wingdings" panose="05000000000000000000" pitchFamily="2" charset="2"/>
              </a:rPr>
              <a:t> HS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  <a:r>
              <a:rPr lang="de-DE" altLang="de-DE" sz="2400" dirty="0" smtClean="0">
                <a:sym typeface="Wingdings" panose="05000000000000000000" pitchFamily="2" charset="2"/>
              </a:rPr>
              <a:t>     RS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  </a:t>
            </a:r>
            <a:r>
              <a:rPr lang="de-DE" altLang="de-DE" sz="2400" dirty="0" smtClean="0">
                <a:sym typeface="Wingdings" panose="05000000000000000000" pitchFamily="2" charset="2"/>
              </a:rPr>
              <a:t>   </a:t>
            </a:r>
            <a:r>
              <a:rPr lang="de-DE" altLang="de-DE" sz="2400" dirty="0" err="1" smtClean="0">
                <a:sym typeface="Wingdings" panose="05000000000000000000" pitchFamily="2" charset="2"/>
              </a:rPr>
              <a:t>Gym</a:t>
            </a:r>
            <a:r>
              <a:rPr lang="de-DE" altLang="de-DE" sz="2400" dirty="0" smtClean="0">
                <a:sym typeface="Wingdings" panose="05000000000000000000" pitchFamily="2" charset="2"/>
              </a:rPr>
              <a:t>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de-DE" sz="2000" dirty="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400" dirty="0" smtClean="0">
                <a:sym typeface="Wingdings" panose="05000000000000000000" pitchFamily="2" charset="2"/>
              </a:rPr>
              <a:t>Gemeinsames </a:t>
            </a:r>
            <a:r>
              <a:rPr lang="de-DE" altLang="de-DE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Beratungsergebnis</a:t>
            </a:r>
            <a:r>
              <a:rPr lang="de-DE" altLang="de-DE" sz="2400" dirty="0" smtClean="0">
                <a:sym typeface="Wingdings" panose="05000000000000000000" pitchFamily="2" charset="2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400" dirty="0" smtClean="0">
                <a:sym typeface="Wingdings" panose="05000000000000000000" pitchFamily="2" charset="2"/>
              </a:rPr>
              <a:t> HS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  <a:r>
              <a:rPr lang="de-DE" altLang="de-DE" sz="2400" dirty="0" smtClean="0">
                <a:sym typeface="Wingdings" panose="05000000000000000000" pitchFamily="2" charset="2"/>
              </a:rPr>
              <a:t>     RS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  <a:r>
              <a:rPr lang="de-DE" altLang="de-DE" sz="2400" dirty="0" smtClean="0">
                <a:sym typeface="Wingdings" panose="05000000000000000000" pitchFamily="2" charset="2"/>
              </a:rPr>
              <a:t>      </a:t>
            </a:r>
            <a:r>
              <a:rPr lang="de-DE" altLang="de-DE" sz="2400" dirty="0" err="1" smtClean="0">
                <a:sym typeface="Wingdings" panose="05000000000000000000" pitchFamily="2" charset="2"/>
              </a:rPr>
              <a:t>Gym</a:t>
            </a:r>
            <a:r>
              <a:rPr lang="de-DE" altLang="de-DE" sz="2400" dirty="0" smtClean="0">
                <a:sym typeface="Wingdings" panose="05000000000000000000" pitchFamily="2" charset="2"/>
              </a:rPr>
              <a:t> /</a:t>
            </a:r>
            <a:r>
              <a:rPr lang="de-DE" altLang="de-DE" sz="2400" b="1" dirty="0" smtClean="0">
                <a:sym typeface="Wingdings" panose="05000000000000000000" pitchFamily="2" charset="2"/>
              </a:rPr>
              <a:t>GE/SK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000" dirty="0" smtClean="0">
                <a:sym typeface="Wingdings" panose="05000000000000000000" pitchFamily="2" charset="2"/>
              </a:rPr>
              <a:t>(vorbehaltlich der Entscheidung der Klassenkonferenz)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Anmeldung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1800" dirty="0" smtClean="0"/>
              <a:t>Bei der Anmeldung sind vorzulegen: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de-DE" altLang="de-DE" sz="1800" dirty="0" smtClean="0"/>
              <a:t>Zeugnisse aus Klasse 3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de-DE" altLang="de-DE" sz="1800" dirty="0" smtClean="0"/>
              <a:t>das </a:t>
            </a:r>
            <a:r>
              <a:rPr lang="de-DE" altLang="de-DE" sz="1800" smtClean="0">
                <a:solidFill>
                  <a:srgbClr val="0070C0"/>
                </a:solidFill>
              </a:rPr>
              <a:t>Halbjahreszeugnis Klasse 4</a:t>
            </a:r>
            <a:r>
              <a:rPr lang="de-DE" altLang="de-DE" sz="1800" smtClean="0"/>
              <a:t> </a:t>
            </a:r>
            <a:r>
              <a:rPr lang="de-DE" altLang="de-DE" sz="1800" dirty="0" smtClean="0"/>
              <a:t>bestehend aus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1800" dirty="0" smtClean="0"/>
              <a:t>    Noten und der Empfehlung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de-DE" altLang="de-DE" sz="1800" dirty="0" smtClean="0"/>
              <a:t>Anmeldeformulare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de-DE" altLang="de-DE" sz="1800" dirty="0" smtClean="0">
                <a:sym typeface="Wingdings" pitchFamily="2" charset="2"/>
              </a:rPr>
              <a:t>Familienstammbuch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1800" dirty="0">
                <a:sym typeface="Wingdings" pitchFamily="2" charset="2"/>
              </a:rPr>
              <a:t> </a:t>
            </a:r>
            <a:r>
              <a:rPr lang="de-DE" altLang="de-DE" sz="1800" dirty="0" smtClean="0">
                <a:sym typeface="Wingdings" pitchFamily="2" charset="2"/>
              </a:rPr>
              <a:t>   </a:t>
            </a:r>
            <a:r>
              <a:rPr lang="de-DE" altLang="de-DE" sz="1800" dirty="0" smtClean="0">
                <a:solidFill>
                  <a:srgbClr val="0070C0"/>
                </a:solidFill>
                <a:sym typeface="Wingdings" pitchFamily="2" charset="2"/>
              </a:rPr>
              <a:t>Kopie der Geburtsurkunde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altLang="de-DE" sz="1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de-DE" altLang="de-DE" sz="1800" dirty="0" smtClean="0">
                <a:solidFill>
                  <a:srgbClr val="0070C0"/>
                </a:solidFill>
                <a:sym typeface="Wingdings" pitchFamily="2" charset="2"/>
              </a:rPr>
              <a:t>   Impfausweis</a:t>
            </a:r>
            <a:endParaRPr lang="de-DE" altLang="de-DE" sz="18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1115616" y="398365"/>
            <a:ext cx="7206837" cy="1049235"/>
          </a:xfrm>
        </p:spPr>
        <p:txBody>
          <a:bodyPr>
            <a:normAutofit/>
          </a:bodyPr>
          <a:lstStyle/>
          <a:p>
            <a:r>
              <a:rPr lang="de-DE" altLang="de-DE" dirty="0"/>
              <a:t>Termine in den weiterführenden Schulen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86" y="2016125"/>
            <a:ext cx="2442566" cy="3449638"/>
          </a:xfrm>
          <a:noFill/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709738"/>
            <a:ext cx="80581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7"/>
            <a:ext cx="8856662" cy="511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380392" y="1129983"/>
          <a:ext cx="8454653" cy="481440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76200" dist="12700" dir="2700000" sy="-23000" kx="-800400" algn="b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38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7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3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de-DE" sz="700" dirty="0">
                        <a:solidFill>
                          <a:schemeClr val="accent6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FFFF00"/>
                          </a:solidFill>
                          <a:effectLst/>
                        </a:rPr>
                        <a:t>Tage </a:t>
                      </a: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der offenen Tür</a:t>
                      </a:r>
                      <a:endParaRPr lang="de-DE" sz="1400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FFFF00"/>
                          </a:solidFill>
                          <a:effectLst/>
                        </a:rPr>
                        <a:t>Info-Abende </a:t>
                      </a:r>
                      <a:r>
                        <a:rPr lang="de-DE" sz="1400" dirty="0">
                          <a:solidFill>
                            <a:srgbClr val="FFFF00"/>
                          </a:solidFill>
                          <a:effectLst/>
                        </a:rPr>
                        <a:t>für </a:t>
                      </a:r>
                      <a:r>
                        <a:rPr lang="de-DE" sz="1400" dirty="0" smtClean="0">
                          <a:solidFill>
                            <a:srgbClr val="FFFF00"/>
                          </a:solidFill>
                          <a:effectLst/>
                        </a:rPr>
                        <a:t>Eltern und Erziehungsberechtigte</a:t>
                      </a:r>
                      <a:endParaRPr lang="de-DE" sz="1400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60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Kennenlernnachmittage</a:t>
                      </a:r>
                      <a:endParaRPr lang="de-DE" sz="1600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de-DE" sz="700" dirty="0">
                        <a:solidFill>
                          <a:schemeClr val="accent6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700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 smtClean="0">
                          <a:solidFill>
                            <a:srgbClr val="000000"/>
                          </a:solidFill>
                          <a:effectLst/>
                        </a:rPr>
                        <a:t>Erich-</a:t>
                      </a:r>
                      <a:r>
                        <a:rPr lang="de-DE" sz="1100" dirty="0" err="1" smtClean="0">
                          <a:solidFill>
                            <a:srgbClr val="000000"/>
                          </a:solidFill>
                          <a:effectLst/>
                        </a:rPr>
                        <a:t>Klausener</a:t>
                      </a:r>
                      <a:r>
                        <a:rPr lang="de-DE" sz="1100" dirty="0" smtClean="0">
                          <a:solidFill>
                            <a:srgbClr val="000000"/>
                          </a:solidFill>
                          <a:effectLst/>
                        </a:rPr>
                        <a:t>-Schule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09.11.2024</a:t>
                      </a:r>
                      <a:endParaRPr lang="de-DE" sz="1400" baseline="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von 11 – 14 Uhr</a:t>
                      </a: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1400" strike="noStrike" dirty="0">
                        <a:solidFill>
                          <a:srgbClr val="00B0F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  <a:defRPr/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bitte bei der Schule erfragen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7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 smtClean="0">
                          <a:solidFill>
                            <a:srgbClr val="000000"/>
                          </a:solidFill>
                          <a:effectLst/>
                        </a:rPr>
                        <a:t>Martin-Luther-Schule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23.11.2024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von 14 – 17 Uhr</a:t>
                      </a: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  <a:defRPr/>
                      </a:pPr>
                      <a:r>
                        <a:rPr lang="de-DE" sz="1400" strike="noStrike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14.01.2025</a:t>
                      </a:r>
                      <a:r>
                        <a:rPr lang="de-DE" sz="1400" strike="noStrike" kern="12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um</a:t>
                      </a:r>
                      <a:r>
                        <a:rPr lang="de-DE" sz="1400" strike="noStrike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19 Uhr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13.05.2025</a:t>
                      </a:r>
                      <a:r>
                        <a:rPr lang="de-DE" sz="14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um 15 Uhr</a:t>
                      </a: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7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 smtClean="0">
                          <a:solidFill>
                            <a:srgbClr val="000000"/>
                          </a:solidFill>
                          <a:effectLst/>
                        </a:rPr>
                        <a:t>Städtisches</a:t>
                      </a:r>
                      <a:r>
                        <a:rPr lang="de-DE" sz="11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Gymnasium Herten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  <a:defRPr/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23.11.2024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  <a:defRPr/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von 10</a:t>
                      </a:r>
                      <a:r>
                        <a:rPr lang="de-DE" sz="14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– 14 Uhr</a:t>
                      </a:r>
                      <a:endParaRPr lang="de-DE" sz="14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21.11.2024 um 19 Uhr</a:t>
                      </a: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25.06.2025 um 16 Uhr</a:t>
                      </a: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7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05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  <a:defRPr/>
                      </a:pPr>
                      <a:r>
                        <a:rPr lang="de-DE" sz="1100" dirty="0" smtClean="0">
                          <a:solidFill>
                            <a:srgbClr val="000000"/>
                          </a:solidFill>
                          <a:effectLst/>
                        </a:rPr>
                        <a:t>Willy-Brandt-Schule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30.11.2024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von 10 – 13 Uhr</a:t>
                      </a: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03.12.2024 um 19 Uhr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11.02.2025</a:t>
                      </a:r>
                      <a:r>
                        <a:rPr lang="de-DE" sz="1400" kern="12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um 19 Uhr</a:t>
                      </a:r>
                      <a:endParaRPr lang="de-DE" sz="1400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07.07.2025 um 17 Uhr</a:t>
                      </a: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5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strike="noStrike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7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1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100" dirty="0" smtClean="0">
                          <a:solidFill>
                            <a:srgbClr val="000000"/>
                          </a:solidFill>
                          <a:effectLst/>
                        </a:rPr>
                        <a:t>Rosa-Parks-Schule</a:t>
                      </a:r>
                      <a:endParaRPr lang="de-DE" sz="7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16.11.2024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von 10 – 13 Uhr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strike="noStrike" dirty="0" smtClean="0">
                          <a:solidFill>
                            <a:srgbClr val="00B0F0"/>
                          </a:solidFill>
                          <a:effectLst/>
                        </a:rPr>
                        <a:t>27.11.2024 um 19 Uhr</a:t>
                      </a:r>
                      <a:endParaRPr lang="de-DE" sz="1400" strike="noStrike" dirty="0">
                        <a:solidFill>
                          <a:srgbClr val="00B0F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de-DE" sz="1400" strike="noStrike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655" algn="l"/>
                          <a:tab pos="3870960" algn="l"/>
                          <a:tab pos="4050665" algn="l"/>
                          <a:tab pos="4860925" algn="l"/>
                          <a:tab pos="5311140" algn="l"/>
                        </a:tabLst>
                      </a:pPr>
                      <a:r>
                        <a:rPr lang="de-DE" sz="14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30.06.2025 um 15 Uhr</a:t>
                      </a:r>
                      <a:endParaRPr lang="de-DE" sz="14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832" marR="3883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308" name="Rectangle 6"/>
          <p:cNvSpPr>
            <a:spLocks noChangeArrowheads="1"/>
          </p:cNvSpPr>
          <p:nvPr/>
        </p:nvSpPr>
        <p:spPr bwMode="auto">
          <a:xfrm>
            <a:off x="566740" y="250284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l"/>
                <a:tab pos="3870325" algn="l"/>
                <a:tab pos="4051300" algn="l"/>
                <a:tab pos="4860925" algn="l"/>
                <a:tab pos="5311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612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smtClean="0"/>
              <a:t>Internetadressen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8684" y="2015733"/>
            <a:ext cx="7299739" cy="3450613"/>
          </a:xfrm>
        </p:spPr>
        <p:txBody>
          <a:bodyPr>
            <a:normAutofit/>
          </a:bodyPr>
          <a:lstStyle/>
          <a:p>
            <a:pPr>
              <a:buClrTx/>
              <a:defRPr/>
            </a:pPr>
            <a:r>
              <a:rPr lang="de-DE" sz="2400" dirty="0" smtClean="0">
                <a:solidFill>
                  <a:srgbClr val="C00000"/>
                </a:solidFill>
                <a:hlinkClick r:id="rId2"/>
              </a:rPr>
              <a:t>www.schulministerium.nrw.de</a:t>
            </a:r>
            <a:endParaRPr lang="de-DE" sz="2400" dirty="0" smtClean="0">
              <a:solidFill>
                <a:srgbClr val="C0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de-DE" sz="2400" dirty="0" smtClean="0"/>
          </a:p>
          <a:p>
            <a:pPr>
              <a:defRPr/>
            </a:pPr>
            <a:r>
              <a:rPr lang="de-DE" sz="2400" dirty="0" smtClean="0">
                <a:hlinkClick r:id="rId3"/>
              </a:rPr>
              <a:t>www.herten.de</a:t>
            </a:r>
            <a:endParaRPr lang="de-DE" sz="24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de-DE" sz="2400" dirty="0"/>
              <a:t> </a:t>
            </a:r>
            <a:r>
              <a:rPr lang="de-DE" sz="2400" dirty="0" smtClean="0"/>
              <a:t>  Bildung und Erziehung/Schulen</a:t>
            </a:r>
          </a:p>
          <a:p>
            <a:pPr>
              <a:defRPr/>
            </a:pPr>
            <a:r>
              <a:rPr lang="de-DE" sz="2400" dirty="0" err="1" smtClean="0">
                <a:hlinkClick r:id="rId4"/>
              </a:rPr>
              <a:t>uebergang.schule</a:t>
            </a:r>
            <a:endParaRPr lang="de-DE" sz="24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de-DE" sz="2400" dirty="0" smtClean="0"/>
              <a:t>Infoseite Übergang zur weiterführenden Schule in Herten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de-DE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532440" cy="45538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9949" y="615569"/>
            <a:ext cx="7525664" cy="1049235"/>
          </a:xfrm>
        </p:spPr>
        <p:txBody>
          <a:bodyPr>
            <a:normAutofit/>
          </a:bodyPr>
          <a:lstStyle/>
          <a:p>
            <a:pPr algn="ctr"/>
            <a:r>
              <a:rPr lang="de-DE" sz="28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Martin-Luther-Europaschule</a:t>
            </a:r>
            <a:endParaRPr lang="de-DE" sz="2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r="2255"/>
          <a:stretch/>
        </p:blipFill>
        <p:spPr>
          <a:xfrm>
            <a:off x="539552" y="2431497"/>
            <a:ext cx="8036951" cy="20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2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65683" y="293600"/>
            <a:ext cx="6671648" cy="424400"/>
          </a:xfrm>
        </p:spPr>
        <p:txBody>
          <a:bodyPr/>
          <a:lstStyle/>
          <a:p>
            <a:pPr lvl="0"/>
            <a:r>
              <a:rPr lang="de-DE" sz="1350" u="sng" dirty="0">
                <a:latin typeface="Century Gothic" pitchFamily="34"/>
              </a:rPr>
              <a:t>Besonderheiten der </a:t>
            </a:r>
          </a:p>
        </p:txBody>
      </p:sp>
      <p:sp>
        <p:nvSpPr>
          <p:cNvPr id="3" name="Textplatzhalter 8"/>
          <p:cNvSpPr txBox="1">
            <a:spLocks noGrp="1"/>
          </p:cNvSpPr>
          <p:nvPr>
            <p:ph type="body" idx="1"/>
          </p:nvPr>
        </p:nvSpPr>
        <p:spPr>
          <a:xfrm>
            <a:off x="-35740" y="1161047"/>
            <a:ext cx="1409139" cy="357082"/>
          </a:xfrm>
        </p:spPr>
        <p:txBody>
          <a:bodyPr anchorCtr="1">
            <a:normAutofit lnSpcReduction="10000"/>
          </a:bodyPr>
          <a:lstStyle/>
          <a:p>
            <a:pPr lvl="0"/>
            <a:r>
              <a:rPr lang="de-DE" sz="2100" dirty="0" smtClean="0">
                <a:latin typeface="Century Gothic" pitchFamily="34"/>
              </a:rPr>
              <a:t>Lernen</a:t>
            </a:r>
            <a:endParaRPr lang="de-DE" sz="1650" dirty="0">
              <a:latin typeface="Century Gothic" pitchFamily="34"/>
            </a:endParaRPr>
          </a:p>
        </p:txBody>
      </p:sp>
      <p:sp>
        <p:nvSpPr>
          <p:cNvPr id="5" name="Textplatzhalter 9"/>
          <p:cNvSpPr txBox="1">
            <a:spLocks noGrp="1"/>
          </p:cNvSpPr>
          <p:nvPr>
            <p:ph sz="half" idx="2"/>
          </p:nvPr>
        </p:nvSpPr>
        <p:spPr>
          <a:xfrm>
            <a:off x="5573655" y="3838792"/>
            <a:ext cx="1960682" cy="357082"/>
          </a:xfrm>
        </p:spPr>
        <p:txBody>
          <a:bodyPr anchor="b" anchorCtr="1">
            <a:normAutofit fontScale="62500" lnSpcReduction="20000"/>
          </a:bodyPr>
          <a:lstStyle/>
          <a:p>
            <a:pPr marL="0" indent="0" algn="ctr">
              <a:buNone/>
            </a:pPr>
            <a:r>
              <a:rPr lang="de-DE" sz="3400" b="1" dirty="0">
                <a:latin typeface="Century Gothic" pitchFamily="34"/>
              </a:rPr>
              <a:t>Europaschule</a:t>
            </a:r>
            <a:endParaRPr lang="de-DE" sz="1650" b="1" dirty="0">
              <a:latin typeface="Century Gothic" pitchFamily="34"/>
            </a:endParaRPr>
          </a:p>
        </p:txBody>
      </p:sp>
      <p:sp>
        <p:nvSpPr>
          <p:cNvPr id="4" name="Inhaltsplatzhalter 2"/>
          <p:cNvSpPr txBox="1">
            <a:spLocks noGrp="1"/>
          </p:cNvSpPr>
          <p:nvPr>
            <p:ph type="body" sz="quarter" idx="3"/>
          </p:nvPr>
        </p:nvSpPr>
        <p:spPr>
          <a:xfrm>
            <a:off x="117441" y="1408470"/>
            <a:ext cx="4564287" cy="5087428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70000"/>
              </a:lnSpc>
              <a:spcBef>
                <a:spcPts val="450"/>
              </a:spcBef>
              <a:spcAft>
                <a:spcPts val="450"/>
              </a:spcAft>
            </a:pPr>
            <a:endParaRPr lang="de-DE" sz="500" dirty="0" smtClean="0">
              <a:solidFill>
                <a:srgbClr val="C00000"/>
              </a:solidFill>
              <a:latin typeface="Century Gothic" pitchFamily="34"/>
            </a:endParaRPr>
          </a:p>
          <a:p>
            <a:pPr>
              <a:lnSpc>
                <a:spcPct val="70000"/>
              </a:lnSpc>
              <a:spcBef>
                <a:spcPts val="450"/>
              </a:spcBef>
              <a:spcAft>
                <a:spcPts val="450"/>
              </a:spcAft>
            </a:pPr>
            <a:endParaRPr lang="de-DE" sz="1800" dirty="0" smtClean="0">
              <a:solidFill>
                <a:srgbClr val="C00000"/>
              </a:solidFill>
              <a:latin typeface="Century Gothic" pitchFamily="34"/>
            </a:endParaRPr>
          </a:p>
          <a:p>
            <a:pPr>
              <a:lnSpc>
                <a:spcPct val="70000"/>
              </a:lnSpc>
              <a:spcBef>
                <a:spcPts val="450"/>
              </a:spcBef>
              <a:spcAft>
                <a:spcPts val="450"/>
              </a:spcAft>
            </a:pPr>
            <a:r>
              <a:rPr lang="de-DE" sz="1800" dirty="0" smtClean="0">
                <a:solidFill>
                  <a:srgbClr val="C00000"/>
                </a:solidFill>
                <a:latin typeface="Century Gothic" pitchFamily="34"/>
              </a:rPr>
              <a:t>„</a:t>
            </a:r>
            <a:r>
              <a:rPr lang="de-DE" sz="1800" u="sng" dirty="0" smtClean="0">
                <a:solidFill>
                  <a:srgbClr val="C00000"/>
                </a:solidFill>
                <a:latin typeface="Century Gothic" pitchFamily="34"/>
              </a:rPr>
              <a:t>Schule </a:t>
            </a:r>
            <a:r>
              <a:rPr lang="de-DE" sz="1800" u="sng" dirty="0">
                <a:solidFill>
                  <a:srgbClr val="C00000"/>
                </a:solidFill>
                <a:latin typeface="Century Gothic" pitchFamily="34"/>
              </a:rPr>
              <a:t>des längeren gemeinsamen Lernens</a:t>
            </a:r>
            <a:r>
              <a:rPr lang="de-DE" sz="1800" dirty="0" smtClean="0">
                <a:solidFill>
                  <a:srgbClr val="C00000"/>
                </a:solidFill>
                <a:latin typeface="Century Gothic" pitchFamily="34"/>
              </a:rPr>
              <a:t>“</a:t>
            </a:r>
            <a:endParaRPr lang="de-DE" sz="1800" dirty="0">
              <a:solidFill>
                <a:srgbClr val="C00000"/>
              </a:solidFill>
              <a:latin typeface="Century Gothic" pitchFamily="34"/>
            </a:endParaRP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endParaRPr lang="de-DE" sz="1600" dirty="0" smtClean="0">
              <a:latin typeface="Century Gothic" pitchFamily="34"/>
            </a:endParaRP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endParaRPr lang="de-DE" sz="1600" dirty="0" smtClean="0">
              <a:latin typeface="Century Gothic" pitchFamily="34"/>
            </a:endParaRP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dirty="0" smtClean="0">
                <a:latin typeface="Century Gothic" pitchFamily="34"/>
              </a:rPr>
              <a:t>Klassenverband</a:t>
            </a:r>
            <a:r>
              <a:rPr lang="de-DE" sz="1600" b="0" dirty="0" smtClean="0">
                <a:latin typeface="Century Gothic" pitchFamily="34"/>
              </a:rPr>
              <a:t> </a:t>
            </a:r>
            <a:r>
              <a:rPr lang="de-DE" sz="1600" b="0" dirty="0">
                <a:latin typeface="Century Gothic" pitchFamily="34"/>
              </a:rPr>
              <a:t>bis mind. Kl. 9 – innere Differenzierung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dirty="0">
                <a:latin typeface="Century Gothic" pitchFamily="34"/>
              </a:rPr>
              <a:t>Individualisiertes</a:t>
            </a:r>
            <a:r>
              <a:rPr lang="de-DE" sz="1600" b="0" dirty="0">
                <a:latin typeface="Century Gothic" pitchFamily="34"/>
              </a:rPr>
              <a:t> </a:t>
            </a:r>
            <a:r>
              <a:rPr lang="de-DE" sz="1600" dirty="0">
                <a:latin typeface="Century Gothic" pitchFamily="34"/>
              </a:rPr>
              <a:t>Lernen</a:t>
            </a:r>
            <a:r>
              <a:rPr lang="de-DE" sz="1600" b="0" dirty="0">
                <a:latin typeface="Century Gothic" pitchFamily="34"/>
              </a:rPr>
              <a:t> im Lernbüro </a:t>
            </a:r>
            <a:endParaRPr lang="de-DE" sz="1600" b="0" dirty="0" smtClean="0">
              <a:latin typeface="Century Gothic" pitchFamily="34"/>
            </a:endParaRP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b="0" dirty="0" smtClean="0">
                <a:latin typeface="Century Gothic" pitchFamily="34"/>
              </a:rPr>
              <a:t>Differenzierung </a:t>
            </a:r>
            <a:r>
              <a:rPr lang="de-DE" sz="1600" b="0" dirty="0">
                <a:latin typeface="Century Gothic" pitchFamily="34"/>
              </a:rPr>
              <a:t>auf </a:t>
            </a:r>
            <a:r>
              <a:rPr lang="de-DE" sz="1600" dirty="0">
                <a:latin typeface="Century Gothic" pitchFamily="34"/>
              </a:rPr>
              <a:t>3 Niveaus 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dirty="0">
                <a:latin typeface="Century Gothic" pitchFamily="34"/>
              </a:rPr>
              <a:t>Lernzeiten</a:t>
            </a:r>
            <a:r>
              <a:rPr lang="de-DE" sz="1600" b="0" dirty="0">
                <a:latin typeface="Century Gothic" pitchFamily="34"/>
              </a:rPr>
              <a:t> für individuelles Bearbeiten von </a:t>
            </a:r>
            <a:endParaRPr lang="de-DE" sz="1600" b="0" dirty="0" smtClean="0">
              <a:latin typeface="Century Gothic" pitchFamily="34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1600" b="0" dirty="0">
                <a:latin typeface="Century Gothic" pitchFamily="34"/>
              </a:rPr>
              <a:t> </a:t>
            </a:r>
            <a:r>
              <a:rPr lang="de-DE" sz="1600" b="0" dirty="0" smtClean="0">
                <a:latin typeface="Century Gothic" pitchFamily="34"/>
              </a:rPr>
              <a:t>    Aufgaben </a:t>
            </a:r>
            <a:r>
              <a:rPr lang="de-DE" sz="1600" b="0" dirty="0">
                <a:latin typeface="Century Gothic" pitchFamily="34"/>
              </a:rPr>
              <a:t>aus </a:t>
            </a:r>
            <a:r>
              <a:rPr lang="de-DE" sz="1600" b="0" dirty="0" smtClean="0">
                <a:latin typeface="Century Gothic" pitchFamily="34"/>
              </a:rPr>
              <a:t>allen </a:t>
            </a:r>
            <a:r>
              <a:rPr lang="de-DE" sz="1600" b="0" dirty="0">
                <a:latin typeface="Century Gothic" pitchFamily="34"/>
              </a:rPr>
              <a:t>Fächern (ähnlich Hausaufgaben)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b="0" dirty="0" smtClean="0">
                <a:latin typeface="Century Gothic" pitchFamily="34"/>
              </a:rPr>
              <a:t>Begleitung </a:t>
            </a:r>
            <a:r>
              <a:rPr lang="de-DE" sz="1600" b="0" dirty="0">
                <a:latin typeface="Century Gothic" pitchFamily="34"/>
              </a:rPr>
              <a:t>des Lernprozesses mit dem </a:t>
            </a:r>
            <a:r>
              <a:rPr lang="de-DE" sz="1600" dirty="0">
                <a:latin typeface="Century Gothic" pitchFamily="34"/>
              </a:rPr>
              <a:t>Logbuch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dirty="0">
                <a:latin typeface="Century Gothic" pitchFamily="34"/>
              </a:rPr>
              <a:t>Inklusion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dirty="0">
                <a:latin typeface="Century Gothic" pitchFamily="34"/>
              </a:rPr>
              <a:t>Lernberatung / Lerncoaching 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dirty="0">
                <a:latin typeface="Century Gothic" pitchFamily="34"/>
              </a:rPr>
              <a:t>4 Beratungstage </a:t>
            </a:r>
            <a:r>
              <a:rPr lang="de-DE" sz="1600" b="0" dirty="0">
                <a:latin typeface="Century Gothic" pitchFamily="34"/>
              </a:rPr>
              <a:t>pro Schuljahr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b="0" dirty="0">
                <a:latin typeface="Century Gothic" pitchFamily="34"/>
              </a:rPr>
              <a:t>AG-Angebot für </a:t>
            </a:r>
            <a:r>
              <a:rPr lang="de-DE" sz="1600" b="0" dirty="0" smtClean="0">
                <a:latin typeface="Century Gothic" pitchFamily="34"/>
              </a:rPr>
              <a:t>alle Klassen (u.a. Basketball mit den </a:t>
            </a:r>
            <a:r>
              <a:rPr lang="de-DE" sz="1600" b="0" dirty="0" err="1" smtClean="0">
                <a:latin typeface="Century Gothic" pitchFamily="34"/>
              </a:rPr>
              <a:t>Hertener</a:t>
            </a:r>
            <a:r>
              <a:rPr lang="de-DE" sz="1600" b="0" dirty="0" smtClean="0">
                <a:latin typeface="Century Gothic" pitchFamily="34"/>
              </a:rPr>
              <a:t> Löwen, Schach mit Rochade Disteln)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b="0" dirty="0" smtClean="0">
                <a:latin typeface="Century Gothic" pitchFamily="34"/>
              </a:rPr>
              <a:t>Weitere </a:t>
            </a:r>
            <a:r>
              <a:rPr lang="de-DE" sz="1600" b="0" dirty="0">
                <a:latin typeface="Century Gothic" pitchFamily="34"/>
              </a:rPr>
              <a:t>Fächerwahl in Klasse 8 (z.B. </a:t>
            </a:r>
            <a:r>
              <a:rPr lang="de-DE" sz="1600" b="0" dirty="0" smtClean="0">
                <a:latin typeface="Century Gothic" pitchFamily="34"/>
              </a:rPr>
              <a:t>Catering</a:t>
            </a:r>
            <a:r>
              <a:rPr lang="de-DE" sz="1600" dirty="0" smtClean="0">
                <a:latin typeface="Century Gothic" pitchFamily="34"/>
              </a:rPr>
              <a:t>,</a:t>
            </a:r>
            <a:r>
              <a:rPr lang="de-DE" sz="1600" b="0" dirty="0" smtClean="0">
                <a:latin typeface="Century Gothic" pitchFamily="34"/>
              </a:rPr>
              <a:t> </a:t>
            </a:r>
            <a:r>
              <a:rPr lang="de-DE" sz="1600" b="0" dirty="0">
                <a:latin typeface="Century Gothic" pitchFamily="34"/>
              </a:rPr>
              <a:t>Gesundheit und Sport, Technik und Umwelt)</a:t>
            </a: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de-DE" sz="1600" b="0" dirty="0">
                <a:latin typeface="Century Gothic" pitchFamily="34"/>
              </a:rPr>
              <a:t>Chemie ab Kl. 9 </a:t>
            </a:r>
            <a:r>
              <a:rPr lang="de-DE" sz="1600" b="0" dirty="0" smtClean="0">
                <a:latin typeface="Century Gothic" pitchFamily="34"/>
              </a:rPr>
              <a:t>differenziert</a:t>
            </a:r>
            <a:endParaRPr lang="de-DE" sz="500" dirty="0">
              <a:latin typeface="Century Gothic" pitchFamily="34"/>
            </a:endParaRPr>
          </a:p>
        </p:txBody>
      </p:sp>
      <p:sp>
        <p:nvSpPr>
          <p:cNvPr id="6" name="Inhaltsplatzhalter 10"/>
          <p:cNvSpPr txBox="1">
            <a:spLocks noGrp="1"/>
          </p:cNvSpPr>
          <p:nvPr>
            <p:ph sz="quarter" idx="4"/>
          </p:nvPr>
        </p:nvSpPr>
        <p:spPr>
          <a:xfrm>
            <a:off x="5573655" y="4264509"/>
            <a:ext cx="3248476" cy="24362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latin typeface="Century Gothic" pitchFamily="34"/>
              </a:rPr>
              <a:t>Zertifizierte Europaschule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latin typeface="Century Gothic" pitchFamily="34"/>
              </a:rPr>
              <a:t>Vielfältiges </a:t>
            </a:r>
            <a:r>
              <a:rPr lang="de-DE" sz="1200" b="1" dirty="0" smtClean="0">
                <a:latin typeface="Century Gothic" pitchFamily="34"/>
              </a:rPr>
              <a:t>Sprachenangebot</a:t>
            </a:r>
            <a:r>
              <a:rPr lang="de-DE" sz="1200" dirty="0" smtClean="0">
                <a:latin typeface="Century Gothic" pitchFamily="34"/>
              </a:rPr>
              <a:t> </a:t>
            </a:r>
            <a:r>
              <a:rPr lang="de-DE" sz="1200" dirty="0">
                <a:latin typeface="Century Gothic" pitchFamily="34"/>
              </a:rPr>
              <a:t>(Englisch, Italienisch, </a:t>
            </a:r>
            <a:r>
              <a:rPr lang="de-DE" sz="1200" dirty="0" smtClean="0">
                <a:latin typeface="Century Gothic" pitchFamily="34"/>
              </a:rPr>
              <a:t>Spanisch, </a:t>
            </a:r>
            <a:r>
              <a:rPr lang="de-DE" sz="1200" dirty="0">
                <a:latin typeface="Century Gothic" pitchFamily="34"/>
              </a:rPr>
              <a:t>Französisch)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b="1" dirty="0">
                <a:latin typeface="Century Gothic" pitchFamily="34"/>
              </a:rPr>
              <a:t>Avenue des Langues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latin typeface="Century Gothic" pitchFamily="34"/>
              </a:rPr>
              <a:t>Englisch-AG in Kl.  5+6, ab Kl. 7 </a:t>
            </a:r>
            <a:r>
              <a:rPr lang="de-DE" sz="1200" b="1" dirty="0">
                <a:latin typeface="Century Gothic" pitchFamily="34"/>
              </a:rPr>
              <a:t>bilingualer Unterricht </a:t>
            </a:r>
            <a:r>
              <a:rPr lang="de-DE" sz="1200" dirty="0">
                <a:latin typeface="Century Gothic" pitchFamily="34"/>
              </a:rPr>
              <a:t>in GL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dirty="0" smtClean="0">
                <a:latin typeface="Century Gothic" pitchFamily="34"/>
              </a:rPr>
              <a:t>Praktika </a:t>
            </a:r>
            <a:r>
              <a:rPr lang="de-DE" sz="1200" dirty="0">
                <a:latin typeface="Century Gothic" pitchFamily="34"/>
              </a:rPr>
              <a:t>im </a:t>
            </a:r>
            <a:r>
              <a:rPr lang="de-DE" sz="1200" b="1" dirty="0">
                <a:latin typeface="Century Gothic" pitchFamily="34"/>
              </a:rPr>
              <a:t>Ausland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b="1" dirty="0" smtClean="0">
                <a:latin typeface="Century Gothic" pitchFamily="34"/>
              </a:rPr>
              <a:t>Klassenfahrten ins europäische Ausland</a:t>
            </a:r>
            <a:endParaRPr lang="de-DE" sz="1200" dirty="0">
              <a:latin typeface="Century Gothic" pitchFamily="34"/>
            </a:endParaRPr>
          </a:p>
          <a:p>
            <a:pPr lvl="0">
              <a:lnSpc>
                <a:spcPct val="120000"/>
              </a:lnSpc>
            </a:pPr>
            <a:endParaRPr lang="de-DE" sz="1200" b="1" dirty="0">
              <a:latin typeface="Century Gothic" pitchFamily="34"/>
            </a:endParaRPr>
          </a:p>
          <a:p>
            <a:pPr lvl="0">
              <a:lnSpc>
                <a:spcPct val="120000"/>
              </a:lnSpc>
            </a:pPr>
            <a:endParaRPr lang="de-DE" sz="1200" b="1" dirty="0">
              <a:latin typeface="Century Gothic" pitchFamily="34"/>
            </a:endParaRPr>
          </a:p>
          <a:p>
            <a:pPr marL="0" indent="0">
              <a:buNone/>
            </a:pPr>
            <a:endParaRPr lang="de-DE" sz="600" dirty="0">
              <a:latin typeface="Century Gothic" pitchFamily="34"/>
            </a:endParaRPr>
          </a:p>
        </p:txBody>
      </p:sp>
      <p:sp>
        <p:nvSpPr>
          <p:cNvPr id="7" name="Textfeld 4"/>
          <p:cNvSpPr txBox="1"/>
          <p:nvPr/>
        </p:nvSpPr>
        <p:spPr>
          <a:xfrm>
            <a:off x="2362324" y="112508"/>
            <a:ext cx="5099183" cy="7463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Martin-Luther-Europaschule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Sekundarschule mit bilingualem Profil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/>
          <a:stretch/>
        </p:blipFill>
        <p:spPr>
          <a:xfrm>
            <a:off x="4834909" y="948906"/>
            <a:ext cx="3627604" cy="2731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Grafik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331" y="181984"/>
            <a:ext cx="772204" cy="60740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498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.baumgart\AppData\Local\Microsoft\Windows\Temporary Internet Files\Content.IE5\UXETWZAW\DSC_0436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13">
            <a:off x="438880" y="293257"/>
            <a:ext cx="2475981" cy="22670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507707" y="3150834"/>
            <a:ext cx="3287814" cy="1910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dirty="0">
                <a:latin typeface="Century Gothic" pitchFamily="34"/>
              </a:rPr>
              <a:t>Berufswahlorientierung ab Kasse 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dirty="0">
                <a:latin typeface="Century Gothic" pitchFamily="34"/>
              </a:rPr>
              <a:t>Vielfältige Projekttage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dirty="0">
                <a:latin typeface="Century Gothic" pitchFamily="34"/>
              </a:rPr>
              <a:t>Tagespraktika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dirty="0">
                <a:latin typeface="Century Gothic" pitchFamily="34"/>
              </a:rPr>
              <a:t>Betriebspraktika in Kl.9 und 10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dirty="0">
                <a:latin typeface="Century Gothic" pitchFamily="34"/>
              </a:rPr>
              <a:t>Bewerbungstraining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dirty="0">
                <a:latin typeface="Century Gothic" pitchFamily="34"/>
              </a:rPr>
              <a:t>Potenzialanalyse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b="1" dirty="0">
                <a:latin typeface="Century Gothic" pitchFamily="34"/>
              </a:rPr>
              <a:t>Abendsprechstunde</a:t>
            </a:r>
            <a:r>
              <a:rPr lang="de-DE" sz="1100" dirty="0">
                <a:latin typeface="Century Gothic" pitchFamily="34"/>
              </a:rPr>
              <a:t> (dienstags)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100" dirty="0">
                <a:latin typeface="Century Gothic" pitchFamily="34"/>
              </a:rPr>
              <a:t>Kooperation mit z.B. </a:t>
            </a:r>
            <a:r>
              <a:rPr lang="de-DE" sz="1100" dirty="0" smtClean="0">
                <a:latin typeface="Century Gothic" pitchFamily="34"/>
              </a:rPr>
              <a:t>Lidl, </a:t>
            </a:r>
            <a:r>
              <a:rPr lang="de-DE" sz="1100" dirty="0" err="1" smtClean="0">
                <a:latin typeface="Century Gothic" pitchFamily="34"/>
              </a:rPr>
              <a:t>Yanmar</a:t>
            </a:r>
            <a:r>
              <a:rPr lang="de-DE" sz="1100" dirty="0" smtClean="0">
                <a:latin typeface="Century Gothic" pitchFamily="34"/>
              </a:rPr>
              <a:t>, Stadtbibliothek, Sparkasse </a:t>
            </a:r>
            <a:r>
              <a:rPr lang="de-DE" sz="1100" dirty="0" err="1" smtClean="0">
                <a:latin typeface="Century Gothic" pitchFamily="34"/>
              </a:rPr>
              <a:t>Vest</a:t>
            </a:r>
            <a:r>
              <a:rPr lang="de-DE" sz="1100" dirty="0" smtClean="0">
                <a:latin typeface="Century Gothic" pitchFamily="34"/>
              </a:rPr>
              <a:t> RE, </a:t>
            </a:r>
            <a:r>
              <a:rPr lang="de-DE" sz="1100" dirty="0" err="1" smtClean="0">
                <a:latin typeface="Century Gothic" pitchFamily="34"/>
              </a:rPr>
              <a:t>Hertener</a:t>
            </a:r>
            <a:r>
              <a:rPr lang="de-DE" sz="1100" dirty="0" smtClean="0">
                <a:latin typeface="Century Gothic" pitchFamily="34"/>
              </a:rPr>
              <a:t> Stadtwerke …</a:t>
            </a:r>
            <a:endParaRPr lang="de-DE" sz="1100" dirty="0">
              <a:latin typeface="Century Gothic" pitchFamily="34"/>
            </a:endParaRPr>
          </a:p>
        </p:txBody>
      </p:sp>
      <p:sp>
        <p:nvSpPr>
          <p:cNvPr id="4" name="Titel 1"/>
          <p:cNvSpPr txBox="1">
            <a:spLocks noGrp="1"/>
          </p:cNvSpPr>
          <p:nvPr>
            <p:ph type="title"/>
          </p:nvPr>
        </p:nvSpPr>
        <p:spPr>
          <a:xfrm>
            <a:off x="3623535" y="17266"/>
            <a:ext cx="1915721" cy="565442"/>
          </a:xfrm>
        </p:spPr>
        <p:txBody>
          <a:bodyPr/>
          <a:lstStyle/>
          <a:p>
            <a:pPr lvl="0"/>
            <a:r>
              <a:rPr lang="de-DE" sz="1350" u="sng" dirty="0">
                <a:latin typeface="Century Gothic" pitchFamily="34"/>
              </a:rPr>
              <a:t>Besonderheiten der </a:t>
            </a:r>
          </a:p>
        </p:txBody>
      </p:sp>
      <p:sp>
        <p:nvSpPr>
          <p:cNvPr id="5" name="Textfeld 8"/>
          <p:cNvSpPr txBox="1"/>
          <p:nvPr/>
        </p:nvSpPr>
        <p:spPr>
          <a:xfrm>
            <a:off x="3037178" y="449170"/>
            <a:ext cx="3044143" cy="8694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Martin-Luther-Europaschule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Sekundarschule mit bilingualem Profil</a:t>
            </a:r>
          </a:p>
        </p:txBody>
      </p:sp>
      <p:sp>
        <p:nvSpPr>
          <p:cNvPr id="6" name="Textplatzhalter 8"/>
          <p:cNvSpPr txBox="1"/>
          <p:nvPr/>
        </p:nvSpPr>
        <p:spPr>
          <a:xfrm>
            <a:off x="457391" y="2763178"/>
            <a:ext cx="3176873" cy="4297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Berufswahlorientierung</a:t>
            </a:r>
            <a:endParaRPr kumimoji="0" lang="de-DE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</p:txBody>
      </p:sp>
      <p:sp>
        <p:nvSpPr>
          <p:cNvPr id="7" name="Textfeld 15"/>
          <p:cNvSpPr txBox="1"/>
          <p:nvPr/>
        </p:nvSpPr>
        <p:spPr>
          <a:xfrm>
            <a:off x="481082" y="5327848"/>
            <a:ext cx="1764488" cy="3924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Abschlüsse</a:t>
            </a:r>
            <a:endParaRPr kumimoji="0" lang="de-DE" sz="13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</p:txBody>
      </p:sp>
      <p:sp>
        <p:nvSpPr>
          <p:cNvPr id="8" name="Textfeld 16"/>
          <p:cNvSpPr txBox="1"/>
          <p:nvPr/>
        </p:nvSpPr>
        <p:spPr>
          <a:xfrm>
            <a:off x="506795" y="5744385"/>
            <a:ext cx="3477550" cy="8233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Alle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Abschlüsse der Sekundarstufe I  können an der MLS erreicht werden!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Kooperation mit RPS und städtischem </a:t>
            </a: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Gymnasium          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Abitur</a:t>
            </a:r>
          </a:p>
        </p:txBody>
      </p:sp>
      <p:sp>
        <p:nvSpPr>
          <p:cNvPr id="9" name="Textfeld 18"/>
          <p:cNvSpPr txBox="1"/>
          <p:nvPr/>
        </p:nvSpPr>
        <p:spPr>
          <a:xfrm>
            <a:off x="5746811" y="5495295"/>
            <a:ext cx="3222998" cy="1038746"/>
          </a:xfrm>
          <a:prstGeom prst="rect">
            <a:avLst/>
          </a:prstGeom>
          <a:noFill/>
          <a:ln w="9528" cap="flat">
            <a:solidFill>
              <a:srgbClr val="FFC000"/>
            </a:solidFill>
            <a:prstDash val="solid"/>
            <a:miter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Das </a:t>
            </a:r>
            <a:r>
              <a:rPr kumimoji="0" lang="de-DE" sz="1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Team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der MLS freut sich über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Ihre Kontaktaufnahme (       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oder        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Ihren Besuch auf unserer Homepage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www.martinluther-herten.de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</p:txBody>
      </p:sp>
      <p:sp>
        <p:nvSpPr>
          <p:cNvPr id="10" name="Textfeld 20"/>
          <p:cNvSpPr txBox="1"/>
          <p:nvPr/>
        </p:nvSpPr>
        <p:spPr>
          <a:xfrm>
            <a:off x="3894525" y="1831905"/>
            <a:ext cx="4452118" cy="34778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DE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D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Paten</a:t>
            </a: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/ Bus-Paten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Streitschlichter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Sporthelfer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Frisch</a:t>
            </a: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gekochtes </a:t>
            </a:r>
            <a:r>
              <a:rPr kumimoji="0" lang="de-DE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Mittagessen</a:t>
            </a:r>
            <a:endParaRPr kumimoji="0" lang="de-D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Projektwochen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Wandertage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Erlebnispädagogik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Fahrtenprogramm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</a:t>
            </a: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    (</a:t>
            </a:r>
            <a:r>
              <a:rPr kumimoji="0" lang="de-DE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Kennenlern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-Fahrten in Kl. 5/6, </a:t>
            </a: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    Skilehrgang und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    Studienfahrten 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in Kl. 9)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feld 21"/>
          <p:cNvSpPr txBox="1"/>
          <p:nvPr/>
        </p:nvSpPr>
        <p:spPr>
          <a:xfrm>
            <a:off x="3894525" y="1831905"/>
            <a:ext cx="1589218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de-DE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Schulleben</a:t>
            </a:r>
            <a:endParaRPr kumimoji="0" lang="de-DE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DE" sz="13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DE" sz="13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Gerade Verbindung mit Pfeil 23"/>
          <p:cNvCxnSpPr/>
          <p:nvPr/>
        </p:nvCxnSpPr>
        <p:spPr>
          <a:xfrm>
            <a:off x="1713727" y="6442439"/>
            <a:ext cx="193430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sp>
        <p:nvSpPr>
          <p:cNvPr id="19" name="AutoShape 2" descr="data:image/png;base64,iVBORw0KGgoAAAANSUhEUgAAAJEAAABiCAYAAABQ3jGUAAAgAElEQVR4nO19eXhU1332sMdLcOK4NYs0m0az3P3ec+6dGS0gsQuzI3bbGLCxjY0xjg0GmzAI0IKW2UcaSSw22DG24yVJkzRN0vbrlzZJ+yRx6n6f0zRJ6yWODWjHBoz09o/RDDOjYRdIEL3Pc57H+N459/7OfXXO7/y2o9MNYQhDGMIQhjCE641o828WLF0aWVA0I7jg3rX1KJ6xC3mT90JxV4Mn1RCIDxzxQVCD4IgPrOIDS4PnmlwPTomApyGIagCCVAFXfi0Ki2sxY2YZtj/3JqbODS54vvyfFwy0rEO4Cng8nuHz5lW9O2laELyyD9RVD0nzg6fV4JQ6cEoILA2CIYFUglxlcyiB3n59cCi1EMRGUK0BijOIZzbPxeQpW3/v2f3tdwd6fIaQhKqq7y14YN3B/flTdoN37QVHguCUKFilGZx8AJxaB1atA6PWgqF+MDQMhgbAqL5+JU/GRkJgqR82ZxisEsbxD+xwqX7kOsPglQaw1AdR3YXps/Zi3bqDKwd6LP9isPHpo3/Im7wPkloFgYbAyA2QXE1gaQQsiYAnQfDED57WgqfV4JUIOCUCljSAJeHeD+zvbdeCPL39ktgzeaUBNvIC8sUydB+/C9ue1yCSGrBaOVgaAq9EINIo7HIQNqkairMSxVNrED34qz8M9FjfNHhq63ffJXnVYIgfHA2BJckkiDWehM7bUu8NxH7f24eg1ENQwhCUMHgSjs0cJLbM2bVasNQLgQQh9C59l9IkpQ42LQjWXQO54AE4yRbwagTLlqvobvsSuloIOK0aAqkBL3lh43eCkw+Cl/fD5vRDpI1w0H24t/QR5Lgaocl1WHBv4OhAf4cbDtNLAmCVWrByDQTqB0f84NQDYEg9GBrsJUjswwtKGIzqPW+LE4QnYXA0GFvOSBSMsh8s9YKlvt4WjN2nRMCRCBhlPxjSEJtRLkcnkl8B49wFyvhx5KVSdHd9Fd2tt6OnczR6Wm/B2Y/HoKfjDvS03o6OFhucqgeMqwysWgOGRGGlO1FUtAadJwvB0wh4JYIcsQaiGgRPy7BwafTjgf4+gxJLS6Pb8/IqwUk1kFxVYJ3PY9GSF0G1vYEnnjkaOPjSO5uuxXO9wV8Hlq1qDGh5zwfmlwYguneB1XaB08ohSn5IcgS81ARGbAB7iQo4r1aBlQ/BRptgde/BhvVz8EXXaKBtNM6234KzHcPR0/kV/ObdYgjyDjDuRnDSC2C1fRCl/WALqvHSoeno/mwY3OQ52NQIGLUaDA0lmkiiULQqLFxau/9ajMsNBQDDKitfvWOg3+NCWLI+eke4+Rcfa5MqIajlMT2LesGTAFgSBkMjYBK6kBcOGgWvNEBUvBAVLxj3ISxbqADHdcAJHXo6dDj+oQWi8wisahVY4QBk1xOQCpeigDwCpWAbOo7zQLsOjz88DZJrM1zOdSDuB8Er9WBJA+y0BryzETYSgpn3QnbtwUCP0xCuECXzKqumzt4LWauGoNSDk14GR0Jg1To4tGrYnVXgnWH86Acr0d0+Ej/6h0L0dIxHT/sI8M7nYjOL6oMmP4v3P5iFsx3DcKpzFHpabkFPxyicbR+OnpNj8FnXGGzavBSMVg6e+MBSL2xqFFTbizz312M7TcUHRvZg4aL6/xzocRnCVWD9+uioJauaIWoV4JQIHNJhCHIV2tvuxM7t02BVmpAnb0fncQU7Hl8OngbgcIVhpc2QxMN481szgC4d0DUGaBkDtOlw6sxYzJh8P0QlCEb1xWY5uR5Wpxd7dq7AoZqZkNQw7OQQGNUPu7MavNyEyVMquwd6PIbQT7h/9dO/nb+4CHayC7xYA7P4KlTXLrz4+srYhoGEwDp3QXBHILnK0HJ8NNA2Aj2ttwEtI7BskQSHFgJLAuDlg2C1KjDUB4lU448fWNH1qQyXfASM6gevloMl9WDVarDEB4cUhVpQjieffPMrAz0ONzU8Hs/IoqKikdfjWV7ve1M0914I2j7wriBMXAXsSjBmelDDcGsb0H1iOL44aUXYL+HUp6Nw7I8UZmcVOCGA/IInUODeBKfzEeS5nsHpjjHo7tAhX1oCOX8rBOejUNht4EgIDloPUQnCQRvA5++HQ6iAx/P310XOvxjcM3s2LEZTopn1BhCFXDcFdcuWt7YSpweCug8MDcNC61C6+D58+MF0ULoTubQac0uWoavzq6D2CjiUKKZP3Yyzn9+Fsx069LSPBNp16DlxJ862j0LP8RHo6ZyI2StnwyYEwWjV4JQGOLRaMEoErFIBRg7BPakGHs9/jL5ect6U8Hg8ww0Ts5BrNCHHYOzTJt497rxEcjqdY7++6UmUlJSM7c932rDplftFtQxbtj4OSdqHHDUCXjoMhjRCVDfi/nUeOLQ9sOZVQyCP4uMWM9A2Et2dw9DdcRtwYiRaOkXw2oNg5RfAqnVgST0Y1YfCwodA5Qo4nOWw0wYwNARWrkDx9NqhHd2VwpStR47BCGNWdkYS5ZrMYKy2lAGeNXNmlylbj1yTGWa9AZacHJhNpiv+CK+/8bo/0/8/fPhdUb3HB0UJwkGbwNAg7K4wWC0Uc+nQEBykEZIYADpuBdqHAS23oKdtJArpo+CcFbCroZjpgTTCoXlxsGkephfdC6saAkdrwZEg7Eo9HGoQPKnD+sea//lK5fiLhMfjGWuYmJVCGLPeAP2EiYn/Z9YbkGsyJwhCFQLzeWYti/HSiFSxew/sllxYzTkwZeshshyawmHHhX4jOJ/4s6R5YeFCYBRvkm0qgrwpM4A/6fDx/0zGf/+hED0nbkPF7iWwaTH3jCDth6juhizVo/XYRPzyX1bD5gqC1aogEB9EUgNJ9YBR/ZBoMwR5Gzye79x6teN7U2DN6tVNIi8gx2SG2WiCUW/AimXLz8SvFxUUNCfPQBZzToIElt4PbNYbYMzSY2lp6dEjLx7ZY9QbYDIYkWM0Ij6LxZthYtYFSTR//vzsXJMZFqMJholZMBmMmHvPPXsvR6a1D70A0eWDXYqAURogqmEcfaEEP/q7IvB0NxyuffBVKGg9ZoZIt4PQejBqDezKAUjujTjTrsNnHTrIYiUY2QtGaQDjroSNHAZLQnCofthpGKzix4q1kVOXP+o3CTwez1hjVjayxo3vM1uY9QZYjCYUFBToiwoKmpOv6fX6BAme2rz5T8nXHDbHUYfNDpPBCFPvrBUIBMYWuvNSZjJjln5LpnfauHEjcnNzE/fZkgh7JSicsuO/ibsOLA3Csy2IXDkQ8wGSMOxiMyZPegga3Y595cXo7vgqcPx2nOqYAJyYgLPtw9F54g50H/sSujoNWLJwISQpHtXgB6vWgpH8cChRiJrnL1NXMmXrYTXnZFxy4s2UrcfzW7f9V/JsYs+1JgZsw/oNxWa9IXGtdMFCJP+bY9jEvcl9Frjz+gx6cWHh28lEMxmMqKiomNIfskpaOQQ5Csbtg4OGY7ajeLQCiULiDqJ05Up0HxuLni4detpuATqGo+fEaJzt5JBf/GjMuazWgXV6YJdfgoPWgKXnIhU4GsCKFS8W9Mf73hA4cuTIB+nLzIWaJUm/sSbNDn6/vzjXZE5cm1ZUnHLvrJmzQvF7k2c5s8GYQqKH1qx9I13HWn3/6n5VXpsP/bKcFb1gSQMYrSpmYIyHu+TvAyu9Cs25FGgZDrSNAo4Pw+nWO+EkHvD0KETxAFgShZ0cQsHUjXCIe1JIxNIgWKUBs++p+8uIabLZbCkf7NktW6HT6XRHXjiy0KC/OLni/Tz11FPFyaRxUTVFB0p+ZmIms+SCsdkT1+rq6u5M7996lcvYhbBoaQScVB8L8SWh3vgnP3hah/vXLQLaRuH4+/k41fU1dLeOAZ10LyxqFSRSA1ZpBuOqwHe+PRcz8raAUVOD9GzOGrC0Hpq78uZf3rKyslJIlH79QgRKvp+IJGU5kzg+ZSbK1KfFaMKUyUWJa9ZeHSgTSa8Vtuz+iY0hVb2RlGEwqg9mZxTv/qoQv/zpTEhuD1gSxJ/+U8S7v3GB1Xyw00gs+lMrw8lPDWj0rorZj5JDWpQwHFoQvFoLRdhxcxMp+cNn+mhxxTpxjzHVJhS/z+1yp9znVrWLkkg/YSJy9MYtOp1Ot3j+/JBFn6qD3bdy1e+v/QjEoOaVgSFhiFIDHKofkcj94OQAWOce2KVGqGQ3vHWzkCc/A7u6B4R/DS7lafR06tDeYYTVWQVGjZkBbO49KYRiSD14+tzNS6TkD52un+h0Op0xKxtxXcdiNKWQyGwwYsPDj/5Mp9Ppli1dmqJIz5o2PbGcmbLP7eKOvnx0RfJMFI1EVup0Op3ZYITVeE6nupbL2Pnw6CPfbBNoADbaBE6ohV05AlY+BAutBasGoGdr8X/+73J81jUOJ7tuRc+Z8TjbpkNP63Cc6roVPcfGoaNlPB564KEUEol5AQjKAbhcNTcnkS42E8VtP/Hrs2fMTPy3zWyBJEqJ39gt55ajsh07j1rNOdBPmIgHH1iT0q/VnAOL0ZQg12OPboApW4/kmWjWtGk7r730fbFnz99Ocrp9sKth8GoVGLX6XNKAtB821Y/KzYvQ0zYaPa23Am1jgNYx6DkxFp+fuRuTizfBnLcjdSZSfWBIPVjiA6+V3XxESlZ+M1mQJY5PmYm8Xu/4uMPVZrX2uX/6tOnIucgs8r3vfPdvTAYjWAfTE3+H+IxoytbDlEE3u97g6E6w5KXezJea2NZdrQZHIjAKh7FoQTFOtevQ0/5VoGssTnVOgKJuhaBWwq4cgSw1wuT0QpF8vfpS7+6PhODOrxpw+foV6W6M9OvJuk185rh3+QrkGIxYv37916/2+Y9v2FCVrqzLHP/+1fbbH3BIW3oTE+rBklh8NkfrwDmjeGbzRuDkl3Cmk0X3iWHAsVuRT74BO4mCVWvhpltgVwMQpeY+Oze7Uotly4L/MdDy9QsWzpu3Onmpyho3vg+JNm/efIvJYATjcFyTvx671ZaynF6PHdnlQCA7wJCm3jSpIFglCpl+E+/+z0T8569nQiVBuAo2ouMTAa+8QeGgEXBKPZqDSzB91jxw0v4+JHLQEHjixZYtb2oDLd9Vg7U7MO6uv0p8PO06xgPFkck5e73f4WLgaSz7l6desEojRFqBt196HCKtBqN6Qd1ROF078aufb4ek+WBTozh53IBf/2YKRCUpITNh0fbCTsMQtL2DTtbLQrJ1OddkRm6O5boLVF62O6G0x4Pbnty06WfX+z0uBTyt613O/BBpPVi1JpawKYchaPugUQ8U9TlISjUI2Y4zLcPxedtdUOVK8FITJGUPeMEPG/WesyVpYRRO2X1jEsmsN6TsuKzmHHg8nuHX+z3iz062YF/vd7hUzJtX9WVeaYCD1sPhjHnzeSUCQfVBcO5CzZ4Z6Owci1Ndo9HecQu620YAbWNwqvMWnO28DSfac7FyzULYlcok+1EAPA0OWpnPC5PJlLIbS7bhXG+kmxeMWdmDekAf3fiil6f1cDhrwCvRWCaxEgEvNyHXXYPlJYtw9sSd6G7Vobv9S+ju1AHtw9HRzmNq/vJYuneaZZvTmiCQG2jbT2UF5t4dkClbD0O2Hl6vVxmo90mQudc+5LDa/zxQ73KpcOdvA0ejYIk/pcCFIDfB5qpCQdFydP9pNHradeg5MQanT42Bou0CTxvAarVgXJ5UG5LSBJ7WYvaikGGgZbso1q9Z+/v40hG3y5Tv2XPfQL2PRrWdySTKZC0frLDze8HQ+lSvvVYOuxrE6hWlQIsOrZ860d5yN9A+AtOLFsOi7ANLwhDEIym/E5QYEW38s4Nb/rfffjs/biC0mnNgzMrG2vvuo/3Rd57LfV7hsydmYWlpaTjTNZWqSJmJMtioBitefOmdTkFJJRFD68GQKH76TzPw3r/PAMPvhKruw58/ceM3786CTa3BopX3QqL7UklEYkkBotYwuOU3m82J3U+uyYyVS5f99mr7DAQCNfGdXemChX0GYMGcuYlUor27dpelX7cnhaBY9EYYBlA3uxIoWnWqf0yOwk4bcGD/ctjVIHilCQ4ShqDUIlS3FJQ8hT/+dxE4pz9tJoolEXA0gkmTdg3Knalu2uTiv40rsCaDEY4MRsNxd/0Vck1mOHL7ujHOh2THbSZLt9WcA+N54ol0Op3O1EueuD5kGQCH69VgyZJXR1jlWkhaA3gS7BOUJhBfrGCYEgWvNePRhx9FT+so8O5KiLQCPAlBkOvB01jIrk3ygiGBwTkGZsO5aERjBp9Ursmc8LbnmsyXtKzkJP3mfB53qzkHybaoSe78UPJ1Q6/DNU6iJx7fODgH8AKQ854HQ4KpulHcKq3WgdPKwDm/AV4O4P+9J6P749F44IE5sVAREobdWQmHGiu5I7piy2M0+m+DK2tkwfwFMCdtoffu2fPt5Ov3zCqBwLCpFmOTGS7Ned4PmpOTE8veSGqZHLfJBMoU8JZjMidIlGsyo8Dtfqz/JL9+4Jzh3tI4qW2yuhQtn+QAn+Tg864cnG3TAe1fxhcdX0bPiXFA+5346M+lkJSqlN+FGt8ZXH9M+iTn6vnCPCxphDAbjMgxmuCrqemTmlMyq+SdrPETUoh5PhKluzLSn++w21MI5r4AcQczRGcAbIYiqBb1ABTXVvzxIzfOtuiAE2PQ3TkMaB2B0506HD60GJJaCy5hJog1xV0xeMbh1VdfvcVqOmcN9u6rPpl8/e0333ov2UaT3tik2GedTqd79eDBcYnAtIsQRKfrSyKrOQcHDx5MVNeYM3vOzhTyDoLwjyvBwqUHT9uk6r5LGqmHQwvAyR9E+/sWoHMYcOIuoH0YnlwjwkaiYKVXwGh1Kb+TnYNIL9IIeTP5g5eXleUnX1cJxYVIZMrWY8aUqX3SfHIMsaTDZGtzJqt3en+5JjOKiopSSrTEd4xxcqqy0nXtRuTaoGH/L92C2tCHRAwNgSX1UPKex9lP9fiiczQ++p0FPW134Le/42Fz7wYV/bCrqWUIFWdk8JCoqLDwzWTld/fO1KQ6Y9zxmUSiooJJX08mSnyZmj93flP68pWu8yT3/cYbb/w6nUQWowlGozGFRDaz5ZzSn5UNzn5twk2uNex8KFbeJiVQPwqbGkKhtAWnOsejZOZiyGoEu/dp+OzERDhpEFY12lu5LclUQAYRiXS61G10+nKRrteYeolgTpod4k7RxL/1RkwYNx67d+/OMSbpWya9AS8feekn8b4rKir6kCjHYOxDovXr148yGlPvcRI6uAbxEiDQnX22+LEio9V49rlnoE5aC0teI377ziZQtQnF02di08OPw66Ge0NFklKN5EG0nOl0vYToJZHVnIMZ06YnXjA9YdGUNJukL11xd4lZb0jYc5IjIi1GEzZtfCJBomXLll0SiXS6mCE0/XnXelz6G5NmVPQlEWmETQtBcu8D44qAF8vR0/7XoHmbILoaIEqVsKmxUtApJFIGGYm2Pbbta+ZsPRiLNUYCowkLFiz4m28eOVJqSNu5JZNoxZKlGfWknGwDnt789Hydrq8HftbMmQkSFRcXXzKJZs6cWZVepuZGW9YWrvKmkSgATjgATgmDJ34wYgOmTC4FWu5A2e5CMPJ+MLQGvPQyWDXVDcJpg2w5iyOe5mPsnUkWzJ3XV5FO02ssGexBybpPcmZHTEE2J0jk1JwZSSRJUsbah/HaRcm7v2s3Gv2PuvA/91Gsp02P4tCrD6B8zwpsXD8HP/y7AuCzW3CyjcNTX1+CjZvuwSPrHgAtTPXq8+og9qEtmDMXyYWmLkaiV199tVSflEZt1hvw8IMPJe5x2OzpfSRIpEhyRhKl787iiKcQxRV9i96IdQ+s/fm1G43+hdf/iz6Ktd1diXumr8WZ1rtwtnM4ejqGA2069LR9CegYjs+6hmPncwvB0VTFmpeig5dEyVi2aPHvJ949LmWLLnB8n5d3uVwfszZ7LD0oLXyWsTtSCDIpvyBxfUpRccbl8Mknn8xIorJv7DwXJttLonRSD2bs2PnjPjMRR0KwaSG41SfQ8YkMdA4H2oahp304Puu4DbOmrYcgNfexdivOxhtDbielpclbdLPegIfWPZjx5eNp1Bs3bEg5E4NnuRSCqLKS+L0kiBlJlGxsTIbH4xmZTqLsG0jBnjM3XSeKOWR5tQ52uRGvNFuAzhGx0sgdOpz4NAeMGgIrHwFHU42NnOS/MeQudOaVpqRP6w2oD2dW6KLR6K3WDEmKkiSlECS5uofV0rcww8X0nPSsj0stxTcYQPKq+sxEvNwMm7MWolKHjg9FfN4xETOn3Yv/+a98nP7sNhRpO2BxV8WOAEsmkbL9xpBbFuTS9FCOrKysOy+nD0JIKkmSPnpOmiHyUkiU/huz3oB8p+vXVyrj9YSkevuQiJVjpyy5SBV+96d85KnPQ++qQq7kRaBuOkJREYJwEJya6jLZ8vy3bwwSbd+yNUW5NusNmDlz5mWRSFXV1I+eRJJMu7qLzSwqoX38cnlO1w0xoJzY0EexZqkfDq0alG5DpHE7pPxDEMQjoJIPrBbGpBlPwe4M9Uls9NR8566BlueSsH7tupSPZcuxwOPxXBaJioqK0maicyTSn6c88YX6W7l8RQqJTNl6uFVt0JNo0ary3ZzUHCMRCYMnAfBKEKx8CLlaCJx4AC0dBjhdAQjqHpjVF8FLL4OnAbBKGIIcQSxHPwyWege9vAnMv2dOn5pDl9vHmjVrzmsiyGRCuBiJliwuTSmwnmsyw0XVQT+otKAWvNMLQQnBofpg1SKw0WZQIQJe3o8i12zg+K3Im7ocvHwIVmcArBo7S9furIWDNIJV68BJzaCTb6CioU5Ckb47u9w+tm/fnmqNNhguSKKL5belmwyMWdmYnJc/6HUirrd4Oud6HnbSBEmtQqFUBUHywaZ58cZ3pwGf3oZXDs+Eyvsgyk0gXOzAGpY0gCchMGodOCUIf/QfowMtzyVDEcSUzNMrIVEkErmsmUhIqh6bCTdCTn46Skr8PQ61GqzSDF5uhp0cBBGDeOd303H6+FfwxbG7gT/fhZ5jw3HmhA5dHV/B56234///YSo4ZS8YrQaCEjvZmyN1g17eFPQJib2CD0YI4c/XR6albN7sey5MIr0hYSOy6FN3e4MVgjMAhvh7i2DF7UR14NQafOuNQuDTLwOttwNtI4GWsTh9bARee2UWHPI521Au8cOmRLB6Xf2glzcF6SS6kpnofCR65pln5mQ698NqMofO19f69evvMCcZGi36mLP4amS81ihdkhRDREKJwqFxo6OgHcFP/6kAaBsBHLsTaBuOf/hOHnJd54o5sDQILs8PTg4NalkzgumHmkButzsjiaZOnTon00z06IPrz0uiRQsWIicpbMWiN0IW5UeuRsZrDVYOpKRRc6ofXCJKMQBBC+HTTzh0t4zED16z4IsOHc60cRBctSlbeofiBXVtf32g5blspJPoSopszp8/PyOJFE2ZkykO+0J9GXrTuhNLmX5w60OiHIDd6U86rt0LwVmH2UsivW4MLySyEyc778b98+5HjhpF6YyH8Xn7BEyfsjQ1ZEQapKEfF8PF0nkuBZs3b04hUdzYWL63vCvd+nwxZ2r8EJj41n4wK9WPPXHkM15phKDWgSfhWIIi8YMnW/CnlhJwShA20oTi4mcxRVsHh3sPBFcFRFINwbYTL7zsAUt9sNMG8LQWS5bU35jV0nLSQlIvtnPKhGAwmHEm2vjY4zCm7c4uRCKPx5MSlGbWGyCyXOvVyHetUBv62WOcEoFd2weOHoCD1MNBwnDQEKZNWw8c+2s48rZBIV5w8iEw7n1wkP3gaAAsaYbgroRNOAiG1oEhYbjzb+Bq++kff2pSVftLxVtvvZWRRAvmzUe6xfpCJEp35A5mxysnh8BpPjCkDqxcBolWQyQ+ELUZP/y+Cnyqw5NPzAQj7oWDVEJQqsDJ/ljNR7UmFsVI6uEgQYjaDUwgna4viVYsX35FAmUiUboh82Ik0qefH2IenNVBeLUCihiFTY2Vg5k8YxfaWnmc/sCB1g/N6G67FWi5A1+03oK2Dyai/X0zPnh/CWTnc7Bp/pjeJDdCoFVwqBFsee6b/VKVZcCQ/vEdDkekP/rR6WKGzHQSnU/HIYSMMqUtrVOnTBl0JNLcZbCKMYWZUf1gtQAEpR4s9w0cO2EHTujQ0xFr3Se+AnTq8O//ng8XrYJIDvWeZlQLO60HQ8NYsKzmBwMt01Uj/QOvXLnyikmUfn6HxPF9IgSSFff1ax+smHfPHCwrXQKXqiVSsuPHfh45coTvLzn7A9PuKQcvNYMlIUjqIUwqfBhWpx+SXA9erYImhvHnTzicbRsNdN6KL1pH4mUvC5lsh009BIbGZi6HGoCY34Cps6sH3R/JFSGdRF6v94pIFK8/dDESTZk0GY5ca0olkfhxD8kVSTLV0R5IFE/aBE5tAqt6wag+iGQVXnutBBaXH4IchY0chOAO4nRnIXq6RuPUh2Nx+pPxOPbRZDCaH5wUAEfrwFMvGNIEgdxEJ1hfraExjnj9xwuRKFNLJ59Fb4TFZMa9K1d91H9SXh2mzqoFTyPglAhkKQJJPAhv1VqcPpELO41AFA+DUetQyEZw6tPh2LptKahYgwMvzMKpzlGYrO2APa8GvLwfrFoP5WY71rPfSKQ3wKw3XhaJ4ssbm5QtEidR/0l4dZDlavC0ErxSA4aGYXE2gXFW4sxxDl90DQd1LgMreJHrCmDh/ctQUKKA1XbC7mwGQyOYvWgBdn7jaTiEFyGo5VCdg6jSR3+hv0hk6tVjkg2WVJIzKtbxJcuYlQ2PxzM82TZkM+WAdTCDYqCpqw6sywtO2Y/71jyB1k9knPrEhrYPZKD9dqB1BLqOMTj2sRVtH8r413/dDoU5BIH4ICgR8NJBcPIhONxPw6bVYtbsG9QifTH0F4kyKdbz589HJgesUW9A1oSJ0Ol0usrKSn2yfpQ1bjyao82r+0u+K4H+3xEAAAbESURBVMGuip8t5hQfOBKKHQhDvRCUMIqKH0ZX121A++042zkCPe2jgZbR6G4dgcMvLoPDVQaWRCCQWgikDg7ZBzuthJWEsOTeijMXf/INiv4iUSbFWtG0jA7YyYWTEs/h7A4YL3K60fXE2vWvfzi5oAwySaszRILIoTWg3A6cbB8LtOuA1pFA+2g8/dAycFIEjFoPngTAKvvBUh8YWgtGCqGs4sf1AynTNUd/kSjXZEb85Oi4pfm1N18rSu7bas7Bfffd99cXev63jh4dsGxXzb0LNimE7/7QgsVzHksrDxOCQw3BqQRxpu0WfNH6NZw5bkR3yzC8UD8LVrcXLPGCJxHYnZXgyH5I9CY7yywTHnnkkdf7i0SGiVkp+o+192yOuI50/8pVffpesrj0N/31/KtBne+nr/OkFpwWAqNF8dknFrz7Hk3L2AjA5qpCobYMZ05+DfNLV0CQa/HLnxfji+N3Q6UeOJx1EKT9YGk9Zsy7wV0Zl4JZU6c+kZ60eDW+qt27d9fF/WTxvpYtLr1gf6Y0G9LSRaVbrvT5V4Jo9N9GuScHoNGn4Zb8kORa5NFV6Gkbjp7Px0FwV8SOo3LWglOehVUO4Y3vP4pJrocgSC/C6qqAQsLY/ux8FLk3g3N7ITn9iAT//t7rKceA4Plnt9ekb73NegMYq+2q/nriHvtE30YjKjwe8/nuT9+tXc2zLxdr1jd+T1QCMAuVePi+Ffii62s42/o1nGobg572LwOdOuDEnUDLaJxuNWNhwQ5YtXJwQgiMVgVGjSnbAgnC5gzCwZdh5vy/gOUrjvSdVNxqfKCx6RdX2zdjtSX6NuuNyB4/IePAyqKU0JOup7d+R9n38iVnGTj5QMzyLIdhdtehaNIynGy5E2jVobvtNvR0DAM+HYVP3tegSR6w+bvAapVgaBgOGgBDY+fdC6QRouqFTodh10uGAUd+fn6CNDmGWPyyyWTCqpUr++VDrr13rWjM1iN+/Pn5gtzcTmerQa/H+HHjwXPcdSGRklcFRomCUcJgqS/RBFIHu3IAzryV6O4cHTuavGskPmsbC9n9NKzOOnDEB0FuBEcDsIkBOMhhMJoHJXO9Jdfj3QcVDIa+QWKrV6/u14+4cOFCkbM7Yqc4XmCWyc3NRaYCEf2Jb+x6ezpPy8ApPjAkADatQisrvQKeBOHI34YHV64ATujw3q9K0NFqRU+rDksWLIVDeREsjSUZKu4gZDWIJatusLSe/kR2djayx02ALccC1mZHTXX1j6/VswoLC7WXXnppQEI+tz3/rZ8Ttx+c1gCbFoJdjSQF0ydV3lArwcovwi6F8c5vZ+Cl5vngSR1Y2YNffG8x3ntvFoS85yCTFyA4/Zi74AapGXQtodfrYczWY87MkkF/KN3loqrqh1OnlvjhEGvAKrEjMVktCF6JgOvdpqeTSFBCYEgTGKUaTz29CBwJwKGEYZciyNWCeOrxFWCUOqxc6f/Jxd9gCDcs5iys/Nyh1Mbyt0g444yTXLXsXEC9H1wi0dAPhnohaA2wCn441Bq4C6uwdcdbgyqmaQj9hK3bv7+8ZF4jBLUKDlILRgvBofjhUPznJc85EgXOndeqRGDX6sDQIBjSBJ40wJlXjsrqH31zoGUcwjXAE88c/i+F1EB2+iA5/WB7t9kMTZ99Lkwkjvhj9aKlIKxCGRSlGZpzFyqqvvP4QMs4hH5G6erDa6bN9kHSKntTk/eDUf3gaChWE1oJgydhCEoIAunVe0gIHA2Co/7e5ckHVvXDTiJgSSR2OB31QyAVKF0+iMv7DuHKsObBIx+5JlWAumsgqNWwKdUZFeFzRx1EwNAwGLUOjFaVCJxnVH/sGolCJPuhqIfAyXvhLtyB6fOqJgy0nEPoB+za9dZjm595A/lTKuGg5b21mwNwkHrYaRR2LQAHDaUURMjYND8YEjvygCMHYVei4EgEnOIHS3Zj9iIfdlV+/7w5/0MY5AhH/7Flw+ajLdNKaqHlV4JzxoLb7UoQnNYAjkbA0XqwJJpSuzm+Y4rF75x/hxUrzxuCSH1Q8vaC157BPt9PUBH5p68OtOxDuAj2VX+7+r7VTZC13eBIdcz2QoLgaQisEgFHGmKnKZMQeDUAlnjBEV9qo75YoQPiA0+D4BU/RBoCTwIQSBAsDYMlQbDEB5YEIWgBcKQGHKnEtDlerNtw+CNv5N+qB3oshtCPCAR+N6akJDCmyvcvWLIqAuLaBkHdCYHUQaRB8HIo5u1OaUFwshcC8YKR9oBVyiC7yzB3SQNqvD9GSUlgzMaN3xsz0LINYQhDGMIQhjCEIQzhxsX/Av9zY09GYznOAAAAAElFTkSuQmCC"/>
          <p:cNvSpPr/>
          <p:nvPr/>
        </p:nvSpPr>
        <p:spPr>
          <a:xfrm>
            <a:off x="23810" y="794152"/>
            <a:ext cx="1035846" cy="70008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de-DE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fik 2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207" y="477719"/>
            <a:ext cx="768164" cy="6081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Grafik 2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666" y="5775016"/>
            <a:ext cx="319185" cy="2491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Grafik 2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216" y="5775175"/>
            <a:ext cx="278092" cy="213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811" y="2785655"/>
            <a:ext cx="2715565" cy="203561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869" y="194260"/>
            <a:ext cx="2386668" cy="24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532440" cy="45538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1908" y="543561"/>
            <a:ext cx="7202456" cy="1049235"/>
          </a:xfrm>
        </p:spPr>
        <p:txBody>
          <a:bodyPr>
            <a:normAutofit/>
          </a:bodyPr>
          <a:lstStyle/>
          <a:p>
            <a:pPr algn="ctr"/>
            <a:r>
              <a:rPr lang="de-DE" sz="2800" b="1" spc="3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Willy-braNDT-Realschule</a:t>
            </a:r>
            <a:endParaRPr lang="de-DE" sz="2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32" y="1844824"/>
            <a:ext cx="3675408" cy="36004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24358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6600"/>
            </a:gs>
            <a:gs pos="2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2190" y="665714"/>
            <a:ext cx="5292328" cy="425054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Linotype" panose="020B0604030504040204" pitchFamily="34" charset="0"/>
              </a:rPr>
              <a:t>Willy-Brandt-Realschule</a:t>
            </a:r>
            <a:r>
              <a:rPr lang="de-DE" sz="15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Linotype" panose="020B0604030504040204" pitchFamily="34" charset="0"/>
              </a:rPr>
              <a:t> </a:t>
            </a:r>
            <a:r>
              <a:rPr lang="de-D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Linotype" panose="020B0604030504040204" pitchFamily="34" charset="0"/>
              </a:rPr>
              <a:t>(WBS</a:t>
            </a:r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Linotype" panose="020B0604030504040204" pitchFamily="34" charset="0"/>
              </a:rPr>
              <a:t>)</a:t>
            </a:r>
            <a:endParaRPr lang="de-DE" sz="15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utiger Linotype" panose="020B060403050404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2190" y="1661457"/>
            <a:ext cx="8396415" cy="4913910"/>
          </a:xfrm>
        </p:spPr>
        <p:txBody>
          <a:bodyPr/>
          <a:lstStyle/>
          <a:p>
            <a:pPr marL="271463" indent="-271463" eaLnBrk="1" hangingPunct="1">
              <a:lnSpc>
                <a:spcPct val="80000"/>
              </a:lnSpc>
              <a:buNone/>
              <a:defRPr/>
            </a:pPr>
            <a:r>
              <a:rPr lang="de-DE" sz="1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Unser Motto</a:t>
            </a:r>
            <a:r>
              <a:rPr lang="de-D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: "Orientierung finden, </a:t>
            </a:r>
            <a:r>
              <a:rPr lang="de-DE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Gemeinschaft erleben,</a:t>
            </a:r>
          </a:p>
          <a:p>
            <a:pPr marL="271463" indent="-271463" eaLnBrk="1" hangingPunct="1">
              <a:lnSpc>
                <a:spcPct val="80000"/>
              </a:lnSpc>
              <a:buNone/>
              <a:defRPr/>
            </a:pPr>
            <a:r>
              <a:rPr lang="de-DE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                     Verantwortung übernehmen"</a:t>
            </a:r>
          </a:p>
          <a:p>
            <a:pPr marL="271463" indent="-271463" eaLnBrk="1" hangingPunct="1">
              <a:lnSpc>
                <a:spcPct val="80000"/>
              </a:lnSpc>
              <a:buNone/>
              <a:defRPr/>
            </a:pPr>
            <a:endParaRPr lang="de-DE" sz="800" b="1" i="1" dirty="0">
              <a:solidFill>
                <a:srgbClr val="FF6600"/>
              </a:solidFill>
              <a:latin typeface="Frutiger Linotype" panose="020B0604030504040204" pitchFamily="34" charset="0"/>
            </a:endParaRPr>
          </a:p>
          <a:p>
            <a:pPr marL="271463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Jg. 5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: </a:t>
            </a:r>
            <a:r>
              <a:rPr lang="de-DE" sz="1600" b="1" dirty="0">
                <a:latin typeface="Frutiger Linotype" panose="020B0604030504040204" pitchFamily="34" charset="0"/>
              </a:rPr>
              <a:t>"Flexible Eingangs- und Findungsphase"</a:t>
            </a:r>
          </a:p>
          <a:p>
            <a:pPr marL="571500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600" dirty="0">
                <a:solidFill>
                  <a:srgbClr val="00B0F0"/>
                </a:solidFill>
                <a:latin typeface="Frutiger Linotype" panose="020B0604030504040204" pitchFamily="34" charset="0"/>
              </a:rPr>
              <a:t>Sanfter Übergang 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m. 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KL-Teams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+ 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Paten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+ </a:t>
            </a:r>
            <a:r>
              <a:rPr lang="de-DE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Kennenlernangebote</a:t>
            </a:r>
            <a:endParaRPr lang="de-DE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utiger Linotype" panose="020B0604030504040204" pitchFamily="34" charset="0"/>
            </a:endParaRPr>
          </a:p>
          <a:p>
            <a:pPr marL="571500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600" dirty="0" smtClean="0">
                <a:solidFill>
                  <a:srgbClr val="00B0F0"/>
                </a:solidFill>
                <a:latin typeface="Frutiger Linotype" panose="020B0604030504040204" pitchFamily="34" charset="0"/>
              </a:rPr>
              <a:t>Diagnose</a:t>
            </a:r>
            <a:r>
              <a:rPr lang="de-DE" sz="1600" b="1" dirty="0">
                <a:latin typeface="Frutiger Linotype" panose="020B0604030504040204" pitchFamily="34" charset="0"/>
              </a:rPr>
              <a:t>: </a:t>
            </a:r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Individuelle </a:t>
            </a:r>
            <a:r>
              <a:rPr lang="de-DE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Förderung, Lernzeit mit Lerncoaching</a:t>
            </a:r>
            <a:endParaRPr lang="de-DE" sz="1600" b="1" dirty="0">
              <a:latin typeface="Frutiger Linotype" panose="020B0604030504040204" pitchFamily="34" charset="0"/>
            </a:endParaRPr>
          </a:p>
          <a:p>
            <a:pPr marL="571500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flexible </a:t>
            </a:r>
            <a:r>
              <a:rPr lang="de-DE" sz="1600" dirty="0">
                <a:solidFill>
                  <a:srgbClr val="00B0F0"/>
                </a:solidFill>
                <a:latin typeface="Frutiger Linotype" panose="020B0604030504040204" pitchFamily="34" charset="0"/>
              </a:rPr>
              <a:t>Neigungssuche </a:t>
            </a:r>
            <a:r>
              <a:rPr lang="de-DE" sz="1600" u="sng" dirty="0">
                <a:solidFill>
                  <a:srgbClr val="00B0F0"/>
                </a:solidFill>
                <a:latin typeface="Frutiger Linotype" panose="020B0604030504040204" pitchFamily="34" charset="0"/>
              </a:rPr>
              <a:t>ohne Notendruck</a:t>
            </a:r>
            <a:r>
              <a:rPr lang="de-DE" sz="1600" dirty="0">
                <a:solidFill>
                  <a:srgbClr val="00B0F0"/>
                </a:solidFill>
                <a:latin typeface="Frutiger Linotype" panose="020B0604030504040204" pitchFamily="34" charset="0"/>
              </a:rPr>
              <a:t> </a:t>
            </a:r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(sog. "Schnupperkurse")</a:t>
            </a:r>
          </a:p>
          <a:p>
            <a:pPr marL="571500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Fächer: </a:t>
            </a:r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Informatik, </a:t>
            </a:r>
            <a:r>
              <a:rPr lang="de-DE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Wirtschaft</a:t>
            </a:r>
          </a:p>
          <a:p>
            <a:pPr marL="300037" lvl="1" indent="0" eaLnBrk="1" hangingPunct="1">
              <a:lnSpc>
                <a:spcPct val="80000"/>
              </a:lnSpc>
              <a:buNone/>
              <a:defRPr/>
            </a:pPr>
            <a:endParaRPr lang="de-DE" sz="1600" b="1" dirty="0">
              <a:solidFill>
                <a:schemeClr val="tx1">
                  <a:lumMod val="85000"/>
                  <a:lumOff val="15000"/>
                </a:schemeClr>
              </a:solidFill>
              <a:latin typeface="Frutiger Linotype" panose="020B0604030504040204" pitchFamily="34" charset="0"/>
            </a:endParaRPr>
          </a:p>
          <a:p>
            <a:pPr marL="271463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ab Jg. 6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: </a:t>
            </a:r>
            <a:r>
              <a:rPr lang="de-DE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MINT-Profilklasse</a:t>
            </a:r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</a:t>
            </a:r>
            <a:r>
              <a:rPr lang="de-DE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+ Regelklassen </a:t>
            </a:r>
            <a:r>
              <a:rPr lang="de-DE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mit individueller Neigungsförderung </a:t>
            </a: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(schülerorientiert!)</a:t>
            </a:r>
          </a:p>
          <a:p>
            <a:pPr marL="585788" lvl="1" indent="-242888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MINT: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Naturwissenschaften, Mathematik, Technik, Informatik</a:t>
            </a:r>
          </a:p>
          <a:p>
            <a:pPr marL="585788" lvl="1" indent="-242888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Neigungskurse: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musisch-künstlerisch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, technisch, sport-ernährungswissenschaftlich, 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sprachlich, …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endParaRPr lang="de-DE" sz="1100" dirty="0">
              <a:solidFill>
                <a:schemeClr val="tx1">
                  <a:lumMod val="85000"/>
                  <a:lumOff val="15000"/>
                </a:schemeClr>
              </a:solidFill>
              <a:latin typeface="Frutiger Linotype" panose="020B0604030504040204" pitchFamily="34" charset="0"/>
            </a:endParaRPr>
          </a:p>
          <a:p>
            <a:pPr marL="271463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de-DE" sz="1100" dirty="0">
              <a:latin typeface="Frutiger Linotype" panose="020B0604030504040204" pitchFamily="34" charset="0"/>
            </a:endParaRPr>
          </a:p>
          <a:p>
            <a:pPr marL="271463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ab Jg. 7: </a:t>
            </a:r>
            <a:r>
              <a:rPr lang="de-DE" sz="1600" dirty="0">
                <a:latin typeface="Frutiger Linotype" panose="020B0604030504040204" pitchFamily="34" charset="0"/>
              </a:rPr>
              <a:t>Wahl eines </a:t>
            </a:r>
            <a:r>
              <a:rPr lang="de-DE" sz="1600" b="1" dirty="0">
                <a:latin typeface="Frutiger Linotype" panose="020B0604030504040204" pitchFamily="34" charset="0"/>
              </a:rPr>
              <a:t>4. </a:t>
            </a:r>
            <a:r>
              <a:rPr lang="de-DE" sz="1600" b="1" dirty="0" smtClean="0">
                <a:latin typeface="Frutiger Linotype" panose="020B0604030504040204" pitchFamily="34" charset="0"/>
              </a:rPr>
              <a:t>Hauptfachs</a:t>
            </a:r>
          </a:p>
          <a:p>
            <a:pPr marL="571501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300" b="1" dirty="0" smtClean="0">
                <a:latin typeface="Frutiger Linotype" panose="020B0604030504040204" pitchFamily="34" charset="0"/>
              </a:rPr>
              <a:t>Probephase </a:t>
            </a:r>
            <a:r>
              <a:rPr lang="de-DE" sz="1800" dirty="0" smtClean="0">
                <a:latin typeface="Frutiger Linotype" panose="020B0604030504040204" pitchFamily="34" charset="0"/>
              </a:rPr>
              <a:t>(schülerorientiert!)</a:t>
            </a:r>
            <a:r>
              <a:rPr lang="de-DE" sz="1300" b="1" dirty="0" smtClean="0">
                <a:latin typeface="Frutiger Linotype" panose="020B0604030504040204" pitchFamily="34" charset="0"/>
              </a:rPr>
              <a:t> für alle Schüler in den </a:t>
            </a:r>
          </a:p>
          <a:p>
            <a:pPr marL="300038" lvl="1" indent="0" eaLnBrk="1" hangingPunct="1">
              <a:lnSpc>
                <a:spcPct val="80000"/>
              </a:lnSpc>
              <a:buNone/>
              <a:defRPr/>
            </a:pPr>
            <a:r>
              <a:rPr lang="de-DE" sz="1300" b="1" dirty="0">
                <a:latin typeface="Frutiger Linotype" panose="020B0604030504040204" pitchFamily="34" charset="0"/>
              </a:rPr>
              <a:t> </a:t>
            </a:r>
            <a:r>
              <a:rPr lang="de-DE" sz="1300" b="1" dirty="0" smtClean="0">
                <a:latin typeface="Frutiger Linotype" panose="020B0604030504040204" pitchFamily="34" charset="0"/>
              </a:rPr>
              <a:t>   Fächern </a:t>
            </a:r>
            <a:r>
              <a:rPr lang="de-DE" sz="1400" b="1" dirty="0" smtClean="0">
                <a:solidFill>
                  <a:srgbClr val="000000"/>
                </a:solidFill>
                <a:latin typeface="Frutiger Linotype" panose="020B0604030504040204" pitchFamily="34" charset="0"/>
              </a:rPr>
              <a:t>Französisch</a:t>
            </a: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, Technik, Informatik, Biologie, </a:t>
            </a:r>
          </a:p>
          <a:p>
            <a:pPr marL="300038" lvl="1" indent="0" eaLnBrk="1" hangingPunct="1">
              <a:lnSpc>
                <a:spcPct val="80000"/>
              </a:lnSpc>
              <a:buNone/>
              <a:defRPr/>
            </a:pP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</a:t>
            </a: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  </a:t>
            </a:r>
            <a:r>
              <a:rPr lang="de-DE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Sowi</a:t>
            </a: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, Musik</a:t>
            </a:r>
          </a:p>
          <a:p>
            <a:pPr marL="585788" lvl="1" indent="-242888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400" b="1" dirty="0" smtClean="0">
                <a:solidFill>
                  <a:srgbClr val="FF6600"/>
                </a:solidFill>
                <a:latin typeface="Frutiger Linotype" panose="020B0604030504040204" pitchFamily="34" charset="0"/>
              </a:rPr>
              <a:t>Entscheidung für ein Hauptfaches 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de-DE" sz="1400" b="1" dirty="0">
                <a:solidFill>
                  <a:srgbClr val="FF6600"/>
                </a:solidFill>
                <a:latin typeface="Frutiger Linotype" panose="020B0604030504040204" pitchFamily="34" charset="0"/>
              </a:rPr>
              <a:t> </a:t>
            </a:r>
            <a:r>
              <a:rPr lang="de-DE" sz="1400" b="1" dirty="0" smtClean="0">
                <a:solidFill>
                  <a:srgbClr val="FF6600"/>
                </a:solidFill>
                <a:latin typeface="Frutiger Linotype" panose="020B0604030504040204" pitchFamily="34" charset="0"/>
              </a:rPr>
              <a:t>   am Ende des 1. Halbjahres </a:t>
            </a:r>
          </a:p>
        </p:txBody>
      </p:sp>
      <p:pic>
        <p:nvPicPr>
          <p:cNvPr id="93188" name="Picture 5" descr="wb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92" y="276194"/>
            <a:ext cx="1593476" cy="147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219302" y="1178689"/>
            <a:ext cx="161925" cy="52969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190" name="Rectangle 7"/>
          <p:cNvSpPr>
            <a:spLocks noChangeArrowheads="1"/>
          </p:cNvSpPr>
          <p:nvPr/>
        </p:nvSpPr>
        <p:spPr bwMode="auto">
          <a:xfrm>
            <a:off x="8670176" y="5536276"/>
            <a:ext cx="188429" cy="939338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079" y="1752895"/>
            <a:ext cx="1797908" cy="1147916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60119" y="150747"/>
            <a:ext cx="6811787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&gt;&gt;&gt;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www.wbr-herten.de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&lt;&lt;&lt;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711" y="4674073"/>
            <a:ext cx="2564894" cy="15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600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80769" y="645907"/>
            <a:ext cx="4968478" cy="594122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utiger Linotype" panose="020B0604030504040204" pitchFamily="34" charset="0"/>
              </a:rPr>
              <a:t>Willy-Brandt-Realschule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982" y="1240029"/>
            <a:ext cx="8297332" cy="5154031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de-DE" sz="1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Intensive Beratung Jg. 9 und 10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de-DE" sz="1400" b="1" dirty="0" smtClean="0">
                <a:solidFill>
                  <a:srgbClr val="FF6600"/>
                </a:solidFill>
                <a:latin typeface="Frutiger Linotype" panose="020B0604030504040204" pitchFamily="34" charset="0"/>
              </a:rPr>
              <a:t>Projekt: ZUKUNFT(in)Arbeit</a:t>
            </a:r>
          </a:p>
          <a:p>
            <a:pPr lvl="2" eaLnBrk="1" hangingPunct="1">
              <a:buFont typeface="Wingdings" pitchFamily="2" charset="2"/>
              <a:buChar char="v"/>
              <a:defRPr/>
            </a:pPr>
            <a:r>
              <a:rPr lang="de-D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Infoveranstaltung von Kooperationsbetrieben mit Schülern und Eltern in Abend- und Nachmittagsveranstaltungen (…</a:t>
            </a:r>
            <a:r>
              <a:rPr lang="de-DE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Neiko</a:t>
            </a:r>
            <a:r>
              <a:rPr lang="de-D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, Evonik, Rewe, …)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de-DE" sz="1400" b="1" dirty="0" smtClean="0">
                <a:solidFill>
                  <a:srgbClr val="FF6600"/>
                </a:solidFill>
                <a:latin typeface="Frutiger Linotype" panose="020B0604030504040204" pitchFamily="34" charset="0"/>
              </a:rPr>
              <a:t>Projekt ZUKUNFT(in)Schule</a:t>
            </a:r>
          </a:p>
          <a:p>
            <a:pPr lvl="2" eaLnBrk="1" hangingPunct="1">
              <a:buFont typeface="Wingdings" pitchFamily="2" charset="2"/>
              <a:buChar char="v"/>
              <a:defRPr/>
            </a:pPr>
            <a:r>
              <a:rPr lang="de-DE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Speeddating</a:t>
            </a:r>
            <a:r>
              <a:rPr lang="de-D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der weiterführenden Schulen im </a:t>
            </a:r>
            <a:r>
              <a:rPr lang="de-DE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Vest</a:t>
            </a:r>
            <a:r>
              <a:rPr lang="de-D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in einer Abendveranstaltung in der Willy-Brandt-Realschule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de-DE" sz="1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Intensive </a:t>
            </a:r>
            <a:r>
              <a:rPr lang="de-DE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Eltern-Kooperation: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de-DE" sz="1400" b="1" dirty="0">
                <a:latin typeface="Frutiger Linotype" panose="020B0604030504040204" pitchFamily="34" charset="0"/>
              </a:rPr>
              <a:t>Projekt „Eltern(in)Schule</a:t>
            </a:r>
            <a:r>
              <a:rPr lang="de-DE" sz="1400" b="1" dirty="0" smtClean="0">
                <a:latin typeface="Frutiger Linotype" panose="020B0604030504040204" pitchFamily="34" charset="0"/>
              </a:rPr>
              <a:t>“</a:t>
            </a:r>
          </a:p>
          <a:p>
            <a:pPr lvl="2" eaLnBrk="1" hangingPunct="1">
              <a:buFont typeface="Wingdings" pitchFamily="2" charset="2"/>
              <a:buChar char="v"/>
              <a:defRPr/>
            </a:pPr>
            <a:r>
              <a:rPr lang="de-DE" sz="1175" b="1" dirty="0" smtClean="0">
                <a:latin typeface="Frutiger Linotype" panose="020B0604030504040204" pitchFamily="34" charset="0"/>
              </a:rPr>
              <a:t>Abendveranstaltungen zu aktuellen/erzieherischen Themen, </a:t>
            </a:r>
            <a:r>
              <a:rPr lang="de-DE" sz="1175" b="1" dirty="0">
                <a:latin typeface="Frutiger Linotype" panose="020B0604030504040204" pitchFamily="34" charset="0"/>
              </a:rPr>
              <a:t>wöchentliche       </a:t>
            </a:r>
            <a:r>
              <a:rPr lang="de-DE" sz="1175" b="1" dirty="0" err="1" smtClean="0">
                <a:latin typeface="Frutiger Linotype" panose="020B0604030504040204" pitchFamily="34" charset="0"/>
              </a:rPr>
              <a:t>ElternSprechStunde</a:t>
            </a:r>
            <a:r>
              <a:rPr lang="de-DE" sz="1175" b="1" dirty="0" smtClean="0">
                <a:latin typeface="Frutiger Linotype" panose="020B0604030504040204" pitchFamily="34" charset="0"/>
              </a:rPr>
              <a:t>, </a:t>
            </a:r>
            <a:r>
              <a:rPr lang="de-D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Elternangebote </a:t>
            </a:r>
            <a:r>
              <a:rPr lang="de-DE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für </a:t>
            </a:r>
            <a:r>
              <a:rPr lang="de-DE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Ags</a:t>
            </a:r>
            <a:r>
              <a:rPr lang="de-D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, …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de-DE" sz="1625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UNSER </a:t>
            </a:r>
            <a:r>
              <a:rPr lang="de-DE" sz="1625" b="1" dirty="0" err="1" smtClean="0">
                <a:solidFill>
                  <a:srgbClr val="00B0F0"/>
                </a:solidFill>
                <a:latin typeface="Frutiger Linotype" panose="020B0604030504040204" pitchFamily="34" charset="0"/>
              </a:rPr>
              <a:t>Schul</a:t>
            </a:r>
            <a:r>
              <a:rPr lang="de-DE" sz="1625" b="1" dirty="0" err="1" smtClean="0">
                <a:solidFill>
                  <a:srgbClr val="FF6600"/>
                </a:solidFill>
                <a:latin typeface="Frutiger Linotype" panose="020B0604030504040204" pitchFamily="34" charset="0"/>
              </a:rPr>
              <a:t>ALLTAG</a:t>
            </a:r>
            <a:endParaRPr lang="de-DE" sz="1625" b="1" dirty="0">
              <a:solidFill>
                <a:srgbClr val="FF6600"/>
              </a:solidFill>
              <a:latin typeface="Frutiger Linotype" panose="020B0604030504040204" pitchFamily="34" charset="0"/>
            </a:endParaRPr>
          </a:p>
          <a:p>
            <a:pPr marL="571500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400" b="1" dirty="0" smtClean="0">
                <a:solidFill>
                  <a:srgbClr val="FF6600"/>
                </a:solidFill>
                <a:latin typeface="Frutiger Linotype" panose="020B0604030504040204" pitchFamily="34" charset="0"/>
              </a:rPr>
              <a:t>Halbtagsschule</a:t>
            </a:r>
            <a:r>
              <a:rPr lang="de-DE" sz="1400" dirty="0" smtClean="0">
                <a:solidFill>
                  <a:srgbClr val="FF6600"/>
                </a:solidFill>
                <a:latin typeface="Frutiger Linotype" panose="020B0604030504040204" pitchFamily="34" charset="0"/>
              </a:rPr>
              <a:t> </a:t>
            </a:r>
            <a:r>
              <a:rPr lang="de-DE" sz="1400" dirty="0">
                <a:solidFill>
                  <a:srgbClr val="FF6600"/>
                </a:solidFill>
                <a:latin typeface="Frutiger Linotype" panose="020B0604030504040204" pitchFamily="34" charset="0"/>
              </a:rPr>
              <a:t>(8-max.14 Uhr)</a:t>
            </a:r>
            <a:r>
              <a:rPr lang="de-DE" sz="1400" b="1" dirty="0">
                <a:latin typeface="Frutiger Linotype" panose="020B0604030504040204" pitchFamily="34" charset="0"/>
              </a:rPr>
              <a:t>/</a:t>
            </a:r>
            <a:r>
              <a:rPr lang="de-DE" sz="1400" dirty="0">
                <a:solidFill>
                  <a:srgbClr val="FF6600"/>
                </a:solidFill>
                <a:latin typeface="Frutiger Linotype" panose="020B0604030504040204" pitchFamily="34" charset="0"/>
              </a:rPr>
              <a:t> </a:t>
            </a:r>
            <a:r>
              <a:rPr lang="de-DE" sz="1400" b="1" dirty="0">
                <a:solidFill>
                  <a:srgbClr val="FF6600"/>
                </a:solidFill>
                <a:latin typeface="Frutiger Linotype" panose="020B0604030504040204" pitchFamily="34" charset="0"/>
              </a:rPr>
              <a:t>60-Minuten-Stunden</a:t>
            </a:r>
            <a:r>
              <a:rPr lang="de-DE" sz="2000" b="1" dirty="0">
                <a:solidFill>
                  <a:srgbClr val="FF6600"/>
                </a:solidFill>
                <a:latin typeface="Frutiger Linotype" panose="020B0604030504040204" pitchFamily="34" charset="0"/>
              </a:rPr>
              <a:t> </a:t>
            </a:r>
            <a:r>
              <a:rPr lang="de-DE" sz="1400" b="1" dirty="0">
                <a:latin typeface="Frutiger Linotype" panose="020B0604030504040204" pitchFamily="34" charset="0"/>
              </a:rPr>
              <a:t>/ </a:t>
            </a:r>
            <a:r>
              <a:rPr lang="de-DE" sz="1400" b="1" dirty="0">
                <a:solidFill>
                  <a:srgbClr val="FF6600"/>
                </a:solidFill>
                <a:latin typeface="Frutiger Linotype" panose="020B0604030504040204" pitchFamily="34" charset="0"/>
              </a:rPr>
              <a:t>Lehrerraumprinzip </a:t>
            </a:r>
            <a:endParaRPr lang="de-DE" sz="1400" b="1" dirty="0" smtClean="0">
              <a:solidFill>
                <a:srgbClr val="FF6600"/>
              </a:solidFill>
              <a:latin typeface="Frutiger Linotype" panose="020B0604030504040204" pitchFamily="34" charset="0"/>
            </a:endParaRPr>
          </a:p>
          <a:p>
            <a:pPr marL="571500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400" dirty="0">
                <a:latin typeface="Frutiger Linotype" panose="020B0604030504040204" pitchFamily="34" charset="0"/>
              </a:rPr>
              <a:t>Freiwillige, individuell abstimmbare </a:t>
            </a:r>
            <a:r>
              <a:rPr lang="de-DE" sz="1400" b="1" dirty="0">
                <a:solidFill>
                  <a:srgbClr val="FF6600"/>
                </a:solidFill>
                <a:latin typeface="Frutiger Linotype" panose="020B0604030504040204" pitchFamily="34" charset="0"/>
              </a:rPr>
              <a:t>Ganztagsbetreuung</a:t>
            </a:r>
            <a:r>
              <a:rPr lang="de-DE" sz="1600" b="1" dirty="0">
                <a:latin typeface="Frutiger Linotype" panose="020B0604030504040204" pitchFamily="34" charset="0"/>
              </a:rPr>
              <a:t> </a:t>
            </a:r>
            <a:r>
              <a:rPr lang="de-DE" sz="800" b="1" dirty="0">
                <a:latin typeface="Frutiger Linotype" panose="020B0604030504040204" pitchFamily="34" charset="0"/>
              </a:rPr>
              <a:t>(12.00-16.00 Uhr) </a:t>
            </a:r>
            <a:endParaRPr lang="de-DE" sz="800" b="1" dirty="0" smtClean="0">
              <a:latin typeface="Frutiger Linotype" panose="020B0604030504040204" pitchFamily="34" charset="0"/>
            </a:endParaRPr>
          </a:p>
          <a:p>
            <a:pPr marL="571500" lvl="1" indent="-271463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de-DE" sz="1400" dirty="0" smtClean="0">
                <a:solidFill>
                  <a:srgbClr val="FF6600"/>
                </a:solidFill>
                <a:latin typeface="Frutiger Linotype" panose="020B0604030504040204" pitchFamily="34" charset="0"/>
              </a:rPr>
              <a:t>vielfältige AG-Angebote von 14-15h (z.B. Modellbau, Medienscouts,…) </a:t>
            </a:r>
          </a:p>
          <a:p>
            <a:pPr marL="300037" lvl="1" indent="0" eaLnBrk="1" hangingPunct="1">
              <a:lnSpc>
                <a:spcPct val="80000"/>
              </a:lnSpc>
              <a:buNone/>
              <a:defRPr/>
            </a:pPr>
            <a:r>
              <a:rPr lang="de-DE" sz="1400" dirty="0" smtClean="0">
                <a:solidFill>
                  <a:srgbClr val="FF6600"/>
                </a:solidFill>
                <a:latin typeface="Frutiger Linotype" panose="020B0604030504040204" pitchFamily="34" charset="0"/>
                <a:sym typeface="Wingdings" panose="05000000000000000000" pitchFamily="2" charset="2"/>
              </a:rPr>
              <a:t>	</a:t>
            </a: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Mittagessen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: für </a:t>
            </a:r>
            <a:r>
              <a:rPr lang="de-DE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alle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SuS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inotype" panose="020B0604030504040204" pitchFamily="34" charset="0"/>
              </a:rPr>
              <a:t> möglich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endParaRPr lang="de-DE" sz="1600" b="1" dirty="0" smtClean="0">
              <a:latin typeface="Frutiger Linotype" panose="020B0604030504040204" pitchFamily="34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de-DE" sz="1600" b="1" dirty="0" smtClean="0">
                <a:latin typeface="Frutiger Linotype" panose="020B0604030504040204" pitchFamily="34" charset="0"/>
              </a:rPr>
              <a:t>Wir </a:t>
            </a:r>
            <a:r>
              <a:rPr lang="de-DE" sz="1600" b="1" dirty="0">
                <a:latin typeface="Frutiger Linotype" panose="020B0604030504040204" pitchFamily="34" charset="0"/>
              </a:rPr>
              <a:t>suchen und fördern: </a:t>
            </a:r>
            <a:endParaRPr lang="de-DE" sz="1600" b="1" dirty="0" smtClean="0">
              <a:latin typeface="Frutiger Linotype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de-DE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	</a:t>
            </a:r>
            <a:r>
              <a:rPr lang="de-DE" sz="1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Lernfreude</a:t>
            </a:r>
            <a:r>
              <a:rPr lang="de-DE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, Neugier, </a:t>
            </a:r>
            <a:r>
              <a:rPr lang="de-DE" sz="1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inotype" panose="020B0604030504040204" pitchFamily="34" charset="0"/>
              </a:rPr>
              <a:t>Motivation</a:t>
            </a:r>
            <a:endParaRPr lang="de-DE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utiger Linotype" panose="020B0604030504040204" pitchFamily="34" charset="0"/>
            </a:endParaRPr>
          </a:p>
          <a:p>
            <a:pPr marL="0" indent="0" eaLnBrk="1" hangingPunct="1">
              <a:buNone/>
              <a:defRPr/>
            </a:pPr>
            <a:endParaRPr lang="de-DE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utiger Linotype" panose="020B0604030504040204" pitchFamily="34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101930" y="236178"/>
            <a:ext cx="6811787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&gt;&gt;&gt;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www.wbr-herten.de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&lt;&lt;&lt;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03832" y="1401085"/>
            <a:ext cx="161925" cy="452417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907" y="279703"/>
            <a:ext cx="1591194" cy="1476884"/>
          </a:xfrm>
          <a:prstGeom prst="rect">
            <a:avLst/>
          </a:prstGeom>
        </p:spPr>
      </p:pic>
      <p:sp>
        <p:nvSpPr>
          <p:cNvPr id="12" name="Wolkenförmige Legende 11"/>
          <p:cNvSpPr/>
          <p:nvPr/>
        </p:nvSpPr>
        <p:spPr>
          <a:xfrm>
            <a:off x="6445233" y="4899973"/>
            <a:ext cx="2432868" cy="1494087"/>
          </a:xfrm>
          <a:prstGeom prst="cloudCallout">
            <a:avLst>
              <a:gd name="adj1" fmla="val 33776"/>
              <a:gd name="adj2" fmla="val 69175"/>
            </a:avLst>
          </a:prstGeom>
          <a:ln>
            <a:solidFill>
              <a:srgbClr val="FF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6 Light Italic" panose="020B0303030504090204" pitchFamily="34" charset="0"/>
                <a:ea typeface="+mn-ea"/>
                <a:cs typeface="+mn-cs"/>
              </a:rPr>
              <a:t>Tag der offenen Tür: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Frutiger LT Com 46 Light Italic" panose="020B0303030504090204" pitchFamily="34" charset="0"/>
                <a:ea typeface="+mn-ea"/>
                <a:cs typeface="+mn-cs"/>
              </a:rPr>
              <a:t>Sa.,30.11.24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6 Light Italic" panose="020B0303030504090204" pitchFamily="34" charset="0"/>
                <a:ea typeface="+mn-ea"/>
                <a:cs typeface="+mn-cs"/>
              </a:rPr>
              <a:t>a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6 Light Italic" panose="020B0303030504090204" pitchFamily="34" charset="0"/>
                <a:ea typeface="+mn-ea"/>
                <a:cs typeface="+mn-cs"/>
              </a:rPr>
              <a:t>b 10.00 Uhr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6 Light Italic" panose="020B0303030504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3400" dirty="0" smtClean="0"/>
              <a:t>Weiterführende Schulen</a:t>
            </a:r>
            <a:br>
              <a:rPr lang="de-DE" altLang="de-DE" sz="3400" dirty="0" smtClean="0"/>
            </a:br>
            <a:r>
              <a:rPr lang="de-DE" altLang="de-DE" sz="3400" dirty="0" smtClean="0"/>
              <a:t>in NRW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endParaRPr lang="de-DE" altLang="de-DE" sz="2600" dirty="0" smtClean="0"/>
          </a:p>
          <a:p>
            <a:pPr eaLnBrk="1" hangingPunct="1">
              <a:buClrTx/>
            </a:pPr>
            <a:r>
              <a:rPr lang="de-DE" altLang="de-DE" sz="3200" dirty="0" smtClean="0"/>
              <a:t>Sekundarschule</a:t>
            </a:r>
          </a:p>
          <a:p>
            <a:pPr eaLnBrk="1" hangingPunct="1">
              <a:buClrTx/>
            </a:pPr>
            <a:r>
              <a:rPr lang="de-DE" altLang="de-DE" sz="3200" dirty="0" smtClean="0"/>
              <a:t>Realschule</a:t>
            </a:r>
          </a:p>
          <a:p>
            <a:pPr eaLnBrk="1" hangingPunct="1">
              <a:buClrTx/>
            </a:pPr>
            <a:r>
              <a:rPr lang="de-DE" altLang="de-DE" sz="3200" dirty="0" smtClean="0"/>
              <a:t>(Hauptschule)</a:t>
            </a:r>
          </a:p>
          <a:p>
            <a:pPr eaLnBrk="1" hangingPunct="1">
              <a:buClrTx/>
            </a:pPr>
            <a:r>
              <a:rPr lang="de-DE" altLang="de-DE" sz="3200" dirty="0" smtClean="0"/>
              <a:t>Gesamtschule</a:t>
            </a:r>
          </a:p>
          <a:p>
            <a:pPr eaLnBrk="1" hangingPunct="1">
              <a:buClrTx/>
            </a:pPr>
            <a:r>
              <a:rPr lang="de-DE" altLang="de-DE" sz="3200" dirty="0" smtClean="0"/>
              <a:t>Gymnasium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19700" y="1752600"/>
            <a:ext cx="3924300" cy="4267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2600" dirty="0" smtClean="0"/>
              <a:t>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15000" dirty="0" smtClean="0"/>
              <a:t>  </a:t>
            </a:r>
            <a:r>
              <a:rPr lang="de-DE" altLang="de-DE" sz="18000" dirty="0" smtClean="0">
                <a:solidFill>
                  <a:srgbClr val="C0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532440" cy="45538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4329" y="620688"/>
            <a:ext cx="7364887" cy="1049235"/>
          </a:xfrm>
        </p:spPr>
        <p:txBody>
          <a:bodyPr>
            <a:normAutofit/>
          </a:bodyPr>
          <a:lstStyle/>
          <a:p>
            <a:pPr algn="ctr"/>
            <a:r>
              <a:rPr lang="de-DE" sz="28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Erich-</a:t>
            </a:r>
            <a:r>
              <a:rPr lang="de-DE" sz="2800" b="1" spc="3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klausener</a:t>
            </a:r>
            <a:r>
              <a:rPr lang="de-DE" sz="28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2800" b="1" spc="3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realschule</a:t>
            </a:r>
            <a:endParaRPr lang="de-DE" sz="2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77" y="2420888"/>
            <a:ext cx="5993392" cy="216024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21337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Baum, Pflanze, Himmel enthält.&#10;&#10;Automatisch generierte Beschreibung">
            <a:extLst>
              <a:ext uri="{FF2B5EF4-FFF2-40B4-BE49-F238E27FC236}">
                <a16:creationId xmlns:a16="http://schemas.microsoft.com/office/drawing/2014/main" id="{5E1CABC9-244E-85D3-DDCE-FDD21F7D7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>
          <a:xfrm>
            <a:off x="171598" y="163483"/>
            <a:ext cx="4129200" cy="2754000"/>
          </a:xfrm>
          <a:prstGeom prst="rect">
            <a:avLst/>
          </a:prstGeom>
        </p:spPr>
      </p:pic>
      <p:pic>
        <p:nvPicPr>
          <p:cNvPr id="4" name="Grafik 3" descr="Ein Bild, das Im Haus, Decke, Mobiliar, Tisch enthält.&#10;&#10;Automatisch generierte Beschreibung">
            <a:extLst>
              <a:ext uri="{FF2B5EF4-FFF2-40B4-BE49-F238E27FC236}">
                <a16:creationId xmlns:a16="http://schemas.microsoft.com/office/drawing/2014/main" id="{A4240513-A7BF-9A99-8C09-A90AAA733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8" y="3941717"/>
            <a:ext cx="4129200" cy="2752800"/>
          </a:xfrm>
          <a:prstGeom prst="rect">
            <a:avLst/>
          </a:prstGeom>
        </p:spPr>
      </p:pic>
      <p:pic>
        <p:nvPicPr>
          <p:cNvPr id="3" name="Grafik 2" descr="Ein Bild, das Person, Menschliches Gesicht, Kleidung, Text enthält.&#10;&#10;Automatisch generierte Beschreibung">
            <a:extLst>
              <a:ext uri="{FF2B5EF4-FFF2-40B4-BE49-F238E27FC236}">
                <a16:creationId xmlns:a16="http://schemas.microsoft.com/office/drawing/2014/main" id="{09BA6166-7FF2-3194-198F-96B941B93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02" y="3940517"/>
            <a:ext cx="4131000" cy="2754000"/>
          </a:xfrm>
          <a:prstGeom prst="rect">
            <a:avLst/>
          </a:prstGeom>
        </p:spPr>
      </p:pic>
      <p:pic>
        <p:nvPicPr>
          <p:cNvPr id="1045" name="Grafik 1044" descr="Ein Bild, das Person, Kleidung, Menschliches Gesicht, Frau enthält.&#10;&#10;Automatisch generierte Beschreibung">
            <a:extLst>
              <a:ext uri="{FF2B5EF4-FFF2-40B4-BE49-F238E27FC236}">
                <a16:creationId xmlns:a16="http://schemas.microsoft.com/office/drawing/2014/main" id="{E2055BA8-552B-A825-200B-C1C2A3EA4E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02" y="163483"/>
            <a:ext cx="4129347" cy="2752898"/>
          </a:xfrm>
          <a:prstGeom prst="rect">
            <a:avLst/>
          </a:prstGeom>
          <a:effectLst>
            <a:softEdge rad="0"/>
          </a:effectLst>
        </p:spPr>
      </p:pic>
      <p:sp>
        <p:nvSpPr>
          <p:cNvPr id="1058" name="Ellipse 1057">
            <a:extLst>
              <a:ext uri="{FF2B5EF4-FFF2-40B4-BE49-F238E27FC236}">
                <a16:creationId xmlns:a16="http://schemas.microsoft.com/office/drawing/2014/main" id="{D99BFB70-A35A-18ED-8E51-4A11C1F4F968}"/>
              </a:ext>
            </a:extLst>
          </p:cNvPr>
          <p:cNvSpPr/>
          <p:nvPr/>
        </p:nvSpPr>
        <p:spPr>
          <a:xfrm>
            <a:off x="3492000" y="2272684"/>
            <a:ext cx="2160000" cy="2160000"/>
          </a:xfrm>
          <a:prstGeom prst="ellipse">
            <a:avLst/>
          </a:prstGeom>
          <a:solidFill>
            <a:srgbClr val="E7E6E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Ellipse 1028">
            <a:extLst>
              <a:ext uri="{FF2B5EF4-FFF2-40B4-BE49-F238E27FC236}">
                <a16:creationId xmlns:a16="http://schemas.microsoft.com/office/drawing/2014/main" id="{E8FD0253-59EC-E230-5848-E49A458756E0}"/>
              </a:ext>
            </a:extLst>
          </p:cNvPr>
          <p:cNvSpPr/>
          <p:nvPr/>
        </p:nvSpPr>
        <p:spPr>
          <a:xfrm>
            <a:off x="3137748" y="1912684"/>
            <a:ext cx="2880000" cy="288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hteck 1032">
            <a:extLst>
              <a:ext uri="{FF2B5EF4-FFF2-40B4-BE49-F238E27FC236}">
                <a16:creationId xmlns:a16="http://schemas.microsoft.com/office/drawing/2014/main" id="{B62112E4-AE53-74DD-1B3D-C0DFECD81E68}"/>
              </a:ext>
            </a:extLst>
          </p:cNvPr>
          <p:cNvSpPr/>
          <p:nvPr/>
        </p:nvSpPr>
        <p:spPr>
          <a:xfrm>
            <a:off x="6122145" y="2925500"/>
            <a:ext cx="1530408" cy="997200"/>
          </a:xfrm>
          <a:prstGeom prst="rect">
            <a:avLst/>
          </a:prstGeom>
          <a:solidFill>
            <a:srgbClr val="E7E6E6"/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Ellipse 1030">
            <a:extLst>
              <a:ext uri="{FF2B5EF4-FFF2-40B4-BE49-F238E27FC236}">
                <a16:creationId xmlns:a16="http://schemas.microsoft.com/office/drawing/2014/main" id="{4E726CE3-CFFD-ACE9-920D-3D33F01E0308}"/>
              </a:ext>
            </a:extLst>
          </p:cNvPr>
          <p:cNvSpPr/>
          <p:nvPr/>
        </p:nvSpPr>
        <p:spPr>
          <a:xfrm>
            <a:off x="2775930" y="1552684"/>
            <a:ext cx="3600000" cy="360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4" name="Rechteck 1063">
            <a:extLst>
              <a:ext uri="{FF2B5EF4-FFF2-40B4-BE49-F238E27FC236}">
                <a16:creationId xmlns:a16="http://schemas.microsoft.com/office/drawing/2014/main" id="{4161B997-C909-89A1-D246-45A3249C2CF9}"/>
              </a:ext>
            </a:extLst>
          </p:cNvPr>
          <p:cNvSpPr/>
          <p:nvPr/>
        </p:nvSpPr>
        <p:spPr>
          <a:xfrm>
            <a:off x="2319338" y="2924663"/>
            <a:ext cx="4614862" cy="1001081"/>
          </a:xfrm>
          <a:prstGeom prst="rect">
            <a:avLst/>
          </a:prstGeom>
          <a:solidFill>
            <a:srgbClr val="E7E6E6"/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Rechteck 1064">
            <a:extLst>
              <a:ext uri="{FF2B5EF4-FFF2-40B4-BE49-F238E27FC236}">
                <a16:creationId xmlns:a16="http://schemas.microsoft.com/office/drawing/2014/main" id="{507225AA-D77C-D708-7EDD-4074809253EB}"/>
              </a:ext>
            </a:extLst>
          </p:cNvPr>
          <p:cNvSpPr/>
          <p:nvPr/>
        </p:nvSpPr>
        <p:spPr>
          <a:xfrm>
            <a:off x="4300797" y="1257300"/>
            <a:ext cx="532800" cy="420052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0213EBB-67BF-FD0B-D9E9-0EFCBB89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40" y="3069193"/>
            <a:ext cx="2404565" cy="71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247FB3E-537B-8125-5A47-A3134C34BCC3}"/>
              </a:ext>
            </a:extLst>
          </p:cNvPr>
          <p:cNvSpPr txBox="1"/>
          <p:nvPr/>
        </p:nvSpPr>
        <p:spPr>
          <a:xfrm>
            <a:off x="6679477" y="3054768"/>
            <a:ext cx="16067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Bischöfliche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Ganztagsrealschule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 Bistum Münster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366698F-8531-0642-BA8A-BB1156BC930E}"/>
              </a:ext>
            </a:extLst>
          </p:cNvPr>
          <p:cNvSpPr txBox="1"/>
          <p:nvPr/>
        </p:nvSpPr>
        <p:spPr>
          <a:xfrm>
            <a:off x="804837" y="3054768"/>
            <a:ext cx="18565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Erich-Klausener-Schule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Ebbelicher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Weg 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45699 Herten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7224F00-7C44-9F50-35D5-5AF6883110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97" y="2432468"/>
            <a:ext cx="2871465" cy="304826"/>
          </a:xfrm>
          <a:prstGeom prst="rect">
            <a:avLst/>
          </a:prstGeom>
        </p:spPr>
      </p:pic>
      <p:sp>
        <p:nvSpPr>
          <p:cNvPr id="1043" name="Textfeld 1042">
            <a:extLst>
              <a:ext uri="{FF2B5EF4-FFF2-40B4-BE49-F238E27FC236}">
                <a16:creationId xmlns:a16="http://schemas.microsoft.com/office/drawing/2014/main" id="{A15CE961-B626-7F1F-E7EF-76C9B0622586}"/>
              </a:ext>
            </a:extLst>
          </p:cNvPr>
          <p:cNvSpPr txBox="1"/>
          <p:nvPr/>
        </p:nvSpPr>
        <p:spPr>
          <a:xfrm>
            <a:off x="149760" y="2434268"/>
            <a:ext cx="2929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DELF-Diplom, Schüleraustausch, AGs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335C78AE-96BF-8F5A-EA2C-DDCB8ECE24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97" y="4095470"/>
            <a:ext cx="2950720" cy="2987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E35E560-E379-8E19-A09A-BA418BCC0570}"/>
              </a:ext>
            </a:extLst>
          </p:cNvPr>
          <p:cNvSpPr txBox="1"/>
          <p:nvPr/>
        </p:nvSpPr>
        <p:spPr>
          <a:xfrm>
            <a:off x="141446" y="4088816"/>
            <a:ext cx="2994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Klassen mit Smartboards &amp; WLAN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AC1CBDE-3B95-F881-1613-B49C5912E3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8891" y="2432468"/>
            <a:ext cx="2883658" cy="298730"/>
          </a:xfrm>
          <a:prstGeom prst="rect">
            <a:avLst/>
          </a:prstGeom>
        </p:spPr>
      </p:pic>
      <p:sp>
        <p:nvSpPr>
          <p:cNvPr id="1063" name="Textfeld 1062">
            <a:extLst>
              <a:ext uri="{FF2B5EF4-FFF2-40B4-BE49-F238E27FC236}">
                <a16:creationId xmlns:a16="http://schemas.microsoft.com/office/drawing/2014/main" id="{7128AE41-C643-A74F-6FEE-FA7DEB45F0B7}"/>
              </a:ext>
            </a:extLst>
          </p:cNvPr>
          <p:cNvSpPr txBox="1"/>
          <p:nvPr/>
        </p:nvSpPr>
        <p:spPr>
          <a:xfrm>
            <a:off x="6150595" y="2434268"/>
            <a:ext cx="28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SELF, Lerncoaching, Beratungslehrer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4E8C4019-BFF9-C9D5-601A-5438600D5A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7926" y="4101567"/>
            <a:ext cx="2944623" cy="29263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FF5AC9E-077E-91C8-3E18-C870B486E26D}"/>
              </a:ext>
            </a:extLst>
          </p:cNvPr>
          <p:cNvSpPr txBox="1"/>
          <p:nvPr/>
        </p:nvSpPr>
        <p:spPr>
          <a:xfrm>
            <a:off x="6749413" y="4088816"/>
            <a:ext cx="221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Tage religiöser Orientierung</a:t>
            </a:r>
          </a:p>
        </p:txBody>
      </p:sp>
    </p:spTree>
    <p:extLst>
      <p:ext uri="{BB962C8B-B14F-4D97-AF65-F5344CB8AC3E}">
        <p14:creationId xmlns:p14="http://schemas.microsoft.com/office/powerpoint/2010/main" val="2306539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usik, Musikinstrument, Schlaginstrument, Trommel enthält.&#10;&#10;Automatisch generierte Beschreibung">
            <a:extLst>
              <a:ext uri="{FF2B5EF4-FFF2-40B4-BE49-F238E27FC236}">
                <a16:creationId xmlns:a16="http://schemas.microsoft.com/office/drawing/2014/main" id="{88220074-D605-5012-D2D6-A0437D4D2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9" y="3941619"/>
            <a:ext cx="4131000" cy="2754000"/>
          </a:xfrm>
          <a:prstGeom prst="rect">
            <a:avLst/>
          </a:prstGeom>
        </p:spPr>
      </p:pic>
      <p:pic>
        <p:nvPicPr>
          <p:cNvPr id="2" name="Grafik 1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58293744-EED5-84E3-CC33-6A7EF6F93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49" y="163483"/>
            <a:ext cx="4131000" cy="2754000"/>
          </a:xfrm>
          <a:prstGeom prst="rect">
            <a:avLst/>
          </a:prstGeom>
        </p:spPr>
      </p:pic>
      <p:pic>
        <p:nvPicPr>
          <p:cNvPr id="6" name="Grafik 5" descr="Ein Bild, das Im Haus, Wand, Boden, Decke enthält.&#10;&#10;Automatisch generierte Beschreibung">
            <a:extLst>
              <a:ext uri="{FF2B5EF4-FFF2-40B4-BE49-F238E27FC236}">
                <a16:creationId xmlns:a16="http://schemas.microsoft.com/office/drawing/2014/main" id="{B4B5C327-61A7-E577-B78E-0E58EA111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7" y="163483"/>
            <a:ext cx="4131000" cy="2754000"/>
          </a:xfrm>
          <a:prstGeom prst="rect">
            <a:avLst/>
          </a:prstGeom>
        </p:spPr>
      </p:pic>
      <p:pic>
        <p:nvPicPr>
          <p:cNvPr id="11" name="Grafik 10" descr="Ein Bild, das Im Haus, Person, Kleidung, Wand enthält.&#10;&#10;Automatisch generierte Beschreibung">
            <a:extLst>
              <a:ext uri="{FF2B5EF4-FFF2-40B4-BE49-F238E27FC236}">
                <a16:creationId xmlns:a16="http://schemas.microsoft.com/office/drawing/2014/main" id="{7E734EF9-D8A4-0AF8-94C4-949C7A926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7" y="3941619"/>
            <a:ext cx="4131000" cy="2754000"/>
          </a:xfrm>
          <a:prstGeom prst="rect">
            <a:avLst/>
          </a:prstGeom>
        </p:spPr>
      </p:pic>
      <p:sp>
        <p:nvSpPr>
          <p:cNvPr id="1058" name="Ellipse 1057">
            <a:extLst>
              <a:ext uri="{FF2B5EF4-FFF2-40B4-BE49-F238E27FC236}">
                <a16:creationId xmlns:a16="http://schemas.microsoft.com/office/drawing/2014/main" id="{D99BFB70-A35A-18ED-8E51-4A11C1F4F968}"/>
              </a:ext>
            </a:extLst>
          </p:cNvPr>
          <p:cNvSpPr/>
          <p:nvPr/>
        </p:nvSpPr>
        <p:spPr>
          <a:xfrm>
            <a:off x="3492000" y="2272684"/>
            <a:ext cx="2160000" cy="2160000"/>
          </a:xfrm>
          <a:prstGeom prst="ellipse">
            <a:avLst/>
          </a:prstGeom>
          <a:solidFill>
            <a:srgbClr val="E7E6E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Ellipse 1028">
            <a:extLst>
              <a:ext uri="{FF2B5EF4-FFF2-40B4-BE49-F238E27FC236}">
                <a16:creationId xmlns:a16="http://schemas.microsoft.com/office/drawing/2014/main" id="{E8FD0253-59EC-E230-5848-E49A458756E0}"/>
              </a:ext>
            </a:extLst>
          </p:cNvPr>
          <p:cNvSpPr/>
          <p:nvPr/>
        </p:nvSpPr>
        <p:spPr>
          <a:xfrm>
            <a:off x="3137748" y="1912684"/>
            <a:ext cx="2880000" cy="288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hteck 1032">
            <a:extLst>
              <a:ext uri="{FF2B5EF4-FFF2-40B4-BE49-F238E27FC236}">
                <a16:creationId xmlns:a16="http://schemas.microsoft.com/office/drawing/2014/main" id="{B62112E4-AE53-74DD-1B3D-C0DFECD81E68}"/>
              </a:ext>
            </a:extLst>
          </p:cNvPr>
          <p:cNvSpPr/>
          <p:nvPr/>
        </p:nvSpPr>
        <p:spPr>
          <a:xfrm>
            <a:off x="6122145" y="2925500"/>
            <a:ext cx="1530408" cy="997200"/>
          </a:xfrm>
          <a:prstGeom prst="rect">
            <a:avLst/>
          </a:prstGeom>
          <a:solidFill>
            <a:srgbClr val="E7E6E6"/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Ellipse 1030">
            <a:extLst>
              <a:ext uri="{FF2B5EF4-FFF2-40B4-BE49-F238E27FC236}">
                <a16:creationId xmlns:a16="http://schemas.microsoft.com/office/drawing/2014/main" id="{4E726CE3-CFFD-ACE9-920D-3D33F01E0308}"/>
              </a:ext>
            </a:extLst>
          </p:cNvPr>
          <p:cNvSpPr/>
          <p:nvPr/>
        </p:nvSpPr>
        <p:spPr>
          <a:xfrm>
            <a:off x="2775930" y="1552684"/>
            <a:ext cx="3600000" cy="360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4" name="Rechteck 1063">
            <a:extLst>
              <a:ext uri="{FF2B5EF4-FFF2-40B4-BE49-F238E27FC236}">
                <a16:creationId xmlns:a16="http://schemas.microsoft.com/office/drawing/2014/main" id="{4161B997-C909-89A1-D246-45A3249C2CF9}"/>
              </a:ext>
            </a:extLst>
          </p:cNvPr>
          <p:cNvSpPr/>
          <p:nvPr/>
        </p:nvSpPr>
        <p:spPr>
          <a:xfrm>
            <a:off x="2319338" y="2924663"/>
            <a:ext cx="4614862" cy="1001081"/>
          </a:xfrm>
          <a:prstGeom prst="rect">
            <a:avLst/>
          </a:prstGeom>
          <a:solidFill>
            <a:srgbClr val="E7E6E6"/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Rechteck 1064">
            <a:extLst>
              <a:ext uri="{FF2B5EF4-FFF2-40B4-BE49-F238E27FC236}">
                <a16:creationId xmlns:a16="http://schemas.microsoft.com/office/drawing/2014/main" id="{507225AA-D77C-D708-7EDD-4074809253EB}"/>
              </a:ext>
            </a:extLst>
          </p:cNvPr>
          <p:cNvSpPr/>
          <p:nvPr/>
        </p:nvSpPr>
        <p:spPr>
          <a:xfrm>
            <a:off x="4300797" y="1257300"/>
            <a:ext cx="532800" cy="420052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0213EBB-67BF-FD0B-D9E9-0EFCBB89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40" y="3069193"/>
            <a:ext cx="2404565" cy="71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23F34E-4B67-A212-7E87-23621B7A2389}"/>
              </a:ext>
            </a:extLst>
          </p:cNvPr>
          <p:cNvSpPr txBox="1"/>
          <p:nvPr/>
        </p:nvSpPr>
        <p:spPr>
          <a:xfrm>
            <a:off x="6026331" y="3135999"/>
            <a:ext cx="292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Terminreservierungen ab sofort unter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02366 – 500 820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0D9EDEE-190E-AB97-FCEB-A8F235FD51B4}"/>
              </a:ext>
            </a:extLst>
          </p:cNvPr>
          <p:cNvSpPr txBox="1"/>
          <p:nvPr/>
        </p:nvSpPr>
        <p:spPr>
          <a:xfrm>
            <a:off x="191579" y="3135999"/>
            <a:ext cx="3191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Zur Anmeldung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telefonische Terminabsprache notwendig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79CDC0D-8AF3-266B-9D2A-33EBA4F8F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97" y="2432468"/>
            <a:ext cx="2871465" cy="3048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8ECD4B6-DB1C-3734-B452-063C7A143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97" y="4095470"/>
            <a:ext cx="2950720" cy="29873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27B6908-6C3F-B4A0-D7A0-B71F42BF5613}"/>
              </a:ext>
            </a:extLst>
          </p:cNvPr>
          <p:cNvSpPr txBox="1"/>
          <p:nvPr/>
        </p:nvSpPr>
        <p:spPr>
          <a:xfrm>
            <a:off x="179312" y="4095470"/>
            <a:ext cx="2971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Ju/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Mä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-Trennung in Chemie &amp; Physik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3D13E7E-BFDD-0746-F01D-0A8259C5EE4E}"/>
              </a:ext>
            </a:extLst>
          </p:cNvPr>
          <p:cNvSpPr txBox="1"/>
          <p:nvPr/>
        </p:nvSpPr>
        <p:spPr>
          <a:xfrm>
            <a:off x="179312" y="2432468"/>
            <a:ext cx="2323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Ernährungslehre, Lehrküche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88C77FC-2D9D-9AE8-B812-EEF643D52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8891" y="2432468"/>
            <a:ext cx="2883658" cy="298730"/>
          </a:xfrm>
          <a:prstGeom prst="rect">
            <a:avLst/>
          </a:prstGeom>
        </p:spPr>
      </p:pic>
      <p:sp>
        <p:nvSpPr>
          <p:cNvPr id="1063" name="Textfeld 1062">
            <a:extLst>
              <a:ext uri="{FF2B5EF4-FFF2-40B4-BE49-F238E27FC236}">
                <a16:creationId xmlns:a16="http://schemas.microsoft.com/office/drawing/2014/main" id="{7128AE41-C643-A74F-6FEE-FA7DEB45F0B7}"/>
              </a:ext>
            </a:extLst>
          </p:cNvPr>
          <p:cNvSpPr txBox="1"/>
          <p:nvPr/>
        </p:nvSpPr>
        <p:spPr>
          <a:xfrm>
            <a:off x="6716525" y="2432468"/>
            <a:ext cx="2245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Projektwochen, Soziale Tage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3239610-B97F-5F6C-12B0-44CBD95C97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7926" y="4101567"/>
            <a:ext cx="2944623" cy="292633"/>
          </a:xfrm>
          <a:prstGeom prst="rect">
            <a:avLst/>
          </a:prstGeom>
        </p:spPr>
      </p:pic>
      <p:sp>
        <p:nvSpPr>
          <p:cNvPr id="1073" name="Textfeld 1072">
            <a:extLst>
              <a:ext uri="{FF2B5EF4-FFF2-40B4-BE49-F238E27FC236}">
                <a16:creationId xmlns:a16="http://schemas.microsoft.com/office/drawing/2014/main" id="{14DDA93A-E013-DD4D-87E1-FFA04E19B615}"/>
              </a:ext>
            </a:extLst>
          </p:cNvPr>
          <p:cNvSpPr txBox="1"/>
          <p:nvPr/>
        </p:nvSpPr>
        <p:spPr>
          <a:xfrm>
            <a:off x="6290970" y="4095470"/>
            <a:ext cx="2670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Musik, Big Band, Musical</a:t>
            </a:r>
          </a:p>
        </p:txBody>
      </p:sp>
    </p:spTree>
    <p:extLst>
      <p:ext uri="{BB962C8B-B14F-4D97-AF65-F5344CB8AC3E}">
        <p14:creationId xmlns:p14="http://schemas.microsoft.com/office/powerpoint/2010/main" val="2207211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532440" cy="45538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113" y="615569"/>
            <a:ext cx="7202456" cy="1049235"/>
          </a:xfrm>
        </p:spPr>
        <p:txBody>
          <a:bodyPr>
            <a:normAutofit/>
          </a:bodyPr>
          <a:lstStyle/>
          <a:p>
            <a:pPr algn="ctr"/>
            <a:r>
              <a:rPr lang="de-DE" sz="28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Rosa-Parks-Gesamtschule</a:t>
            </a:r>
            <a:endParaRPr lang="de-DE" sz="2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4495179" cy="339635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95660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0167" y="196854"/>
            <a:ext cx="864366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 leben die Werte von Rosa Parks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Schule ohne Rassismus-Schule mit Courage: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 engagieren 		 uns auf vielfältige Weise gegen Rassismus, Antisemitismus und 		 Fremdenhass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(Paten: z.B. Gerald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Asamoah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oder das amerikanisches Generalkonsulat).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„Eine Schule für alle“: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 fordern und fördern an unserer Schule alle Kinder für den individuell bestmöglichen Schulabschluss.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 Abschlüsse können erreicht werden.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Erster Schulabschluss (ehemals HA 9)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Erweiterter Erster Schulabschluss  (ehemals HA 10)		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Mittlerer Schulabschluss (auch mit Qualifikation für die gymnasiale Oberstufe,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ehemals FOR und FOR-Q)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Fachhochschulreife		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Allgemeine Hochschulreife (Abitur)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„Rosa-Parks-Award“: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Jährliche Verleihung für besondere soziale Verdienste im schulischen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Miteinander am 04. Februar (Geburtstag unserer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Namensgeberin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 Schülerinnen und Schüler profitieren von 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Kulturschule: 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Durch die Teilnahme an den „Kulturagenten für kreative Schulen“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Landes NRW können wir ein überaus abwechslungsreiches Unterrichts- und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Projektangebot verwirklichen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(z.B.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Sonntagsmatinees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Ausstellungen).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195" y="196854"/>
            <a:ext cx="1689345" cy="11041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-1610" r="1610" b="20027"/>
          <a:stretch/>
        </p:blipFill>
        <p:spPr>
          <a:xfrm>
            <a:off x="6999598" y="2386389"/>
            <a:ext cx="1607078" cy="17057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137" y="4682590"/>
            <a:ext cx="1023414" cy="12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71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043" y="214960"/>
            <a:ext cx="8695426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Wahlmöglichkeiten für alle …</a:t>
            </a:r>
          </a:p>
          <a:p>
            <a:pPr marL="1952625" marR="0" lvl="4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Jg. 6 und 7 </a:t>
            </a:r>
            <a:r>
              <a:rPr kumimoji="0" lang="de-DE" altLang="de-D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Mittwochskurse: </a:t>
            </a: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musische, kreative </a:t>
            </a:r>
          </a:p>
          <a:p>
            <a:pPr marL="1666875" marR="0" lvl="4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und sportliche Kursangebote</a:t>
            </a:r>
          </a:p>
          <a:p>
            <a:pPr marL="1952625" marR="0" lvl="4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Jg. 7 – </a:t>
            </a:r>
            <a:r>
              <a:rPr kumimoji="0" lang="de-DE" altLang="de-D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 I: </a:t>
            </a: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Französisch</a:t>
            </a:r>
            <a:r>
              <a:rPr kumimoji="0" lang="de-DE" altLang="de-DE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altLang="de-DE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Informatik, </a:t>
            </a: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Arbeitslehre, </a:t>
            </a:r>
          </a:p>
          <a:p>
            <a:pPr marL="1666875" marR="0" lvl="4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Naturwissenschaften, Darstellen/Gestalten</a:t>
            </a:r>
          </a:p>
          <a:p>
            <a:pPr marL="1952625" marR="0" lvl="4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 Jg. 8 – </a:t>
            </a:r>
            <a:r>
              <a:rPr kumimoji="0" lang="de-DE" altLang="de-D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Liga: </a:t>
            </a: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Demokratiebildung, Mitbestimmung, Ökologie, Verantwortung (z.B. </a:t>
            </a:r>
            <a:r>
              <a:rPr kumimoji="0" lang="de-DE" alt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Tiny</a:t>
            </a:r>
            <a:r>
              <a:rPr kumimoji="0" lang="de-DE" alt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Forrest)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Speziell für die Kinder ab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Klasse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5…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Klassenpat</a:t>
            </a: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*innen: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Die 5</a:t>
            </a: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Klassen 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haben Paten aus höheren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	Jahrgängen, die unseren Jüngsten helfen,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	in der neuen Schule anzukommen.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Soziales Lernen: 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den Jahrgängen 5-7 findet in jeder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	Klasse wöchentlich ein Sozialtraining (SOL) statt, um die Klassengemeinschaft zu stärken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	und die soziale Kompetenz zu erhöhen.    	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Klassenrat: 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Hier lernen unsere Schüler*innen grundlegende demokratische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Verhaltensweisen (z.B. beim gemeinsamen Planen von Ausflügen,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	Klassenfeiern, beim Besprechen von Anliegen der Kinder).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Digitalisierung: 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Nutzung von iPads und digitalen Tafeln im Unterricht.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	Es werden bestehende Unterrichtsinhalte mithilfe neuer Medien und Programme 	aufgearbeitet (MS Office Produkte, Virtuelle Experimente,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Erklärvideos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de-DE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414" y="145097"/>
            <a:ext cx="1863296" cy="12178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73" y="439627"/>
            <a:ext cx="1500675" cy="14216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086" y="4189984"/>
            <a:ext cx="1237620" cy="9532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04" y="2243752"/>
            <a:ext cx="1969196" cy="12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4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532440" cy="45538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255" y="584030"/>
            <a:ext cx="8055315" cy="1049235"/>
          </a:xfrm>
        </p:spPr>
        <p:txBody>
          <a:bodyPr>
            <a:normAutofit/>
          </a:bodyPr>
          <a:lstStyle/>
          <a:p>
            <a:pPr algn="ctr"/>
            <a:r>
              <a:rPr lang="de-DE" sz="28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Städtisches Gymnasium </a:t>
            </a:r>
            <a:r>
              <a:rPr lang="de-DE" sz="2800" b="1" spc="3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herten</a:t>
            </a:r>
            <a:endParaRPr lang="de-DE" sz="2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41" y="1853755"/>
            <a:ext cx="4896544" cy="3479123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054055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4E9A5F-51E4-ECD6-86F5-0F43B46F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.brode\Desktop\Logo Musikschule Farbig.jpg">
            <a:extLst>
              <a:ext uri="{FF2B5EF4-FFF2-40B4-BE49-F238E27FC236}">
                <a16:creationId xmlns:a16="http://schemas.microsoft.com/office/drawing/2014/main" id="{88A4F653-E6DF-D528-400D-78A897CFB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3" y="5508697"/>
            <a:ext cx="1204468" cy="7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b.schweers\Pictures\csm_Logo_RuhrTalente_DAS_fefb05e11f.jpg">
            <a:extLst>
              <a:ext uri="{FF2B5EF4-FFF2-40B4-BE49-F238E27FC236}">
                <a16:creationId xmlns:a16="http://schemas.microsoft.com/office/drawing/2014/main" id="{CFAA8745-2426-E4A9-B46F-D08B1735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88" y="5566687"/>
            <a:ext cx="1371647" cy="4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m.brode\Desktop\000MINT-freundliche Schule Logo.jpg">
            <a:extLst>
              <a:ext uri="{FF2B5EF4-FFF2-40B4-BE49-F238E27FC236}">
                <a16:creationId xmlns:a16="http://schemas.microsoft.com/office/drawing/2014/main" id="{B31AA0AB-FD91-9D69-B23D-7C64DA85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60" y="6186103"/>
            <a:ext cx="1391731" cy="5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m.brode\Desktop\Homepage\SOR-SMC.jpg">
            <a:extLst>
              <a:ext uri="{FF2B5EF4-FFF2-40B4-BE49-F238E27FC236}">
                <a16:creationId xmlns:a16="http://schemas.microsoft.com/office/drawing/2014/main" id="{84CF52AE-7D17-D25A-9BDA-DE6B6A75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69" y="5542285"/>
            <a:ext cx="1681841" cy="57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C2B4DAE-4DC8-A428-09D8-1B28F04B4723}"/>
              </a:ext>
            </a:extLst>
          </p:cNvPr>
          <p:cNvSpPr txBox="1"/>
          <p:nvPr/>
        </p:nvSpPr>
        <p:spPr>
          <a:xfrm>
            <a:off x="307891" y="1261114"/>
            <a:ext cx="4264109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sng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pple Chancery" panose="03020702040506060504" pitchFamily="66" charset="0"/>
              </a:rPr>
              <a:t>Kurzvorstellung – das zeichnet uns aus!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vierzügiges Gymnasium mit 930 Schülerinnen und Schülern – Abitur nach 9 Jahren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Von 8.00 Uhr bis 13.50 Uhr regulärer Unterricht Wählbar bis 16 Uhr flexibler Ganztag (Mo – Do)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4FDDCE2-408D-D04E-3D72-D8B340F39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71" y="6177139"/>
            <a:ext cx="1093085" cy="62670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D27351D-7F24-2D76-FA8E-9C10BE4D0FEC}"/>
              </a:ext>
            </a:extLst>
          </p:cNvPr>
          <p:cNvSpPr txBox="1"/>
          <p:nvPr/>
        </p:nvSpPr>
        <p:spPr>
          <a:xfrm>
            <a:off x="277967" y="5137301"/>
            <a:ext cx="41877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Kooperationen und Schwerpunkte: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70151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DE2551A-1651-9F0F-B467-EF6C4645CFB4}"/>
              </a:ext>
            </a:extLst>
          </p:cNvPr>
          <p:cNvSpPr txBox="1"/>
          <p:nvPr/>
        </p:nvSpPr>
        <p:spPr>
          <a:xfrm>
            <a:off x="4713833" y="3688672"/>
            <a:ext cx="439365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Klassenfahrten verbinden: Nordsee – Skifahrt – Städtefahrt in Deutschland – Europa-Studienfahrt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70151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E91EA92-680A-18CD-32E6-25FCFD8699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90" y="6290477"/>
            <a:ext cx="1133067" cy="5050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19CB668-C379-68A5-34DD-65C7A18F6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2893" y="6173393"/>
            <a:ext cx="1270000" cy="622300"/>
          </a:xfrm>
          <a:prstGeom prst="rect">
            <a:avLst/>
          </a:prstGeom>
        </p:spPr>
      </p:pic>
      <p:pic>
        <p:nvPicPr>
          <p:cNvPr id="21" name="Grafik 20" descr="Ein Bild, das Text, Schrift, Grün, Screenshot enthält.&#10;&#10;Automatisch generierte Beschreibung">
            <a:extLst>
              <a:ext uri="{FF2B5EF4-FFF2-40B4-BE49-F238E27FC236}">
                <a16:creationId xmlns:a16="http://schemas.microsoft.com/office/drawing/2014/main" id="{CFD433CE-54AD-E71D-FF17-81A6EB69C2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48" y="6074547"/>
            <a:ext cx="1905561" cy="762224"/>
          </a:xfrm>
          <a:prstGeom prst="rect">
            <a:avLst/>
          </a:prstGeom>
        </p:spPr>
      </p:pic>
      <p:pic>
        <p:nvPicPr>
          <p:cNvPr id="24" name="Grafik 23" descr="Ein Bild, das Text, Logo, Markenzeichen, Symbol enthält.&#10;&#10;Automatisch generierte Beschreibung">
            <a:extLst>
              <a:ext uri="{FF2B5EF4-FFF2-40B4-BE49-F238E27FC236}">
                <a16:creationId xmlns:a16="http://schemas.microsoft.com/office/drawing/2014/main" id="{D5E30C61-FFFB-2DB7-9D18-E9CEAF9DB9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01" y="6106306"/>
            <a:ext cx="1174779" cy="697525"/>
          </a:xfrm>
          <a:prstGeom prst="rect">
            <a:avLst/>
          </a:prstGeom>
        </p:spPr>
      </p:pic>
      <p:pic>
        <p:nvPicPr>
          <p:cNvPr id="3" name="Grafik 2" descr="Ein Bild, das Baum, draußen, Fenster, Wohnlage enthält.&#10;&#10;Automatisch generierte Beschreibung">
            <a:extLst>
              <a:ext uri="{FF2B5EF4-FFF2-40B4-BE49-F238E27FC236}">
                <a16:creationId xmlns:a16="http://schemas.microsoft.com/office/drawing/2014/main" id="{3EEF08D6-3637-B697-7510-E36C83030E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33" y="1249039"/>
            <a:ext cx="4319746" cy="24396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AF1E2-2541-524A-6BAD-67C0FA380A32}"/>
              </a:ext>
            </a:extLst>
          </p:cNvPr>
          <p:cNvSpPr txBox="1"/>
          <p:nvPr/>
        </p:nvSpPr>
        <p:spPr>
          <a:xfrm>
            <a:off x="294091" y="2504934"/>
            <a:ext cx="418771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Fächerbesonderheiten: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Wirtschaftswissenschaften, Business-Englisch, Pädagogik und Psychologie, Medizin, Junior-Ingenieur-Akademie, …</a:t>
            </a:r>
          </a:p>
        </p:txBody>
      </p:sp>
      <p:pic>
        <p:nvPicPr>
          <p:cNvPr id="8" name="Kluehspies_restaurant.MP4">
            <a:hlinkClick r:id="" action="ppaction://media"/>
            <a:extLst>
              <a:ext uri="{FF2B5EF4-FFF2-40B4-BE49-F238E27FC236}">
                <a16:creationId xmlns:a16="http://schemas.microsoft.com/office/drawing/2014/main" id="{E5B35EA4-CAE3-B1CC-605C-A1EC7EF500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81766" y="4287020"/>
            <a:ext cx="2983880" cy="164113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8F0B839-BD02-A732-769C-5B912E4C7584}"/>
              </a:ext>
            </a:extLst>
          </p:cNvPr>
          <p:cNvSpPr txBox="1"/>
          <p:nvPr/>
        </p:nvSpPr>
        <p:spPr>
          <a:xfrm>
            <a:off x="267223" y="3554512"/>
            <a:ext cx="461889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Sprachangebote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 Förderprogramme: </a:t>
            </a:r>
          </a:p>
          <a:p>
            <a:pPr marL="452438" marR="0" lvl="1" indent="-177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Englisch, Französisch, Latein, Italienisch</a:t>
            </a:r>
          </a:p>
          <a:p>
            <a:pPr marL="452438" marR="0" lvl="1" indent="-177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international anerkannte Sprachzertifikate,</a:t>
            </a:r>
          </a:p>
          <a:p>
            <a:pPr marL="452438" marR="0" lvl="1" indent="-177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Schüleraustausch (Spanien, Frankreich, Polen), Sprachcamp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Europeshire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3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DAD1-5403-8301-8689-0CD8B956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2">
            <a:extLst>
              <a:ext uri="{FF2B5EF4-FFF2-40B4-BE49-F238E27FC236}">
                <a16:creationId xmlns:a16="http://schemas.microsoft.com/office/drawing/2014/main" id="{353709D8-0405-FDEB-DA40-E4F05F784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156418"/>
            <a:ext cx="6048672" cy="12768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pple Chancery" panose="03020702040506060504" pitchFamily="66" charset="0"/>
              </a:rPr>
              <a:t>Das </a:t>
            </a:r>
            <a:r>
              <a:rPr kumimoji="0" lang="de-DE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pple Chancery" panose="03020702040506060504" pitchFamily="66" charset="0"/>
              </a:rPr>
              <a:t>StGH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pple Chancery" panose="03020702040506060504" pitchFamily="66" charset="0"/>
              </a:rPr>
              <a:t> kennenlernen …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01517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Besuchen Sie unsere Homepage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stgh.de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 mit Extrabereich für Viertklässler/-innen kommen Sie zum Tag der offenen Tür am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23.11.2024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 während Ihr Kind die Herbstakademie besucht.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de-DE" sz="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7DA34E-22D8-04C1-826C-92BB4FF001F5}"/>
              </a:ext>
            </a:extLst>
          </p:cNvPr>
          <p:cNvSpPr txBox="1"/>
          <p:nvPr/>
        </p:nvSpPr>
        <p:spPr>
          <a:xfrm>
            <a:off x="224236" y="2492896"/>
            <a:ext cx="581716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pple Chancery" panose="03020702040506060504" pitchFamily="66" charset="0"/>
              </a:rPr>
              <a:t>Wir fördern individuelles Lernen ab dem ersten Tag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  <a:p>
            <a:pPr marL="214313" indent="-2143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701517"/>
                </a:solidFill>
                <a:latin typeface="Calibri" panose="020F0502020204030204"/>
                <a:ea typeface="ＭＳ Ｐゴシック" charset="0"/>
              </a:rPr>
              <a:t>Profilangebote in Klasse: </a:t>
            </a:r>
          </a:p>
          <a:p>
            <a:pPr marL="447675" lvl="0" indent="-182563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ＭＳ Ｐゴシック" charset="0"/>
                <a:cs typeface="ＭＳ Ｐゴシック" charset="0"/>
              </a:rPr>
              <a:t>MINT </a:t>
            </a:r>
          </a:p>
          <a:p>
            <a:pPr marL="447675" lvl="0" indent="-182563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b="1" dirty="0" err="1">
                <a:solidFill>
                  <a:prstClr val="black"/>
                </a:solidFill>
                <a:latin typeface="Calibri" panose="020F0502020204030204"/>
                <a:ea typeface="ＭＳ Ｐゴシック" charset="0"/>
                <a:cs typeface="ＭＳ Ｐゴシック" charset="0"/>
              </a:rPr>
              <a:t>EnglischPLUS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ＭＳ Ｐゴシック" charset="0"/>
                <a:cs typeface="ＭＳ Ｐゴシック" charset="0"/>
              </a:rPr>
              <a:t> </a:t>
            </a:r>
          </a:p>
          <a:p>
            <a:pPr marL="447675" lvl="0" indent="-182563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ＭＳ Ｐゴシック" charset="0"/>
                <a:cs typeface="ＭＳ Ｐゴシック" charset="0"/>
              </a:rPr>
              <a:t>KU.L.T. </a:t>
            </a:r>
          </a:p>
          <a:p>
            <a:pPr marL="214313" indent="-2143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701517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DFB-Talentförderung</a:t>
            </a:r>
          </a:p>
          <a:p>
            <a:pPr marL="214313" indent="-2143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Projekte wie Lernen lernen,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 Umgang mit sozialen Medien,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 individuelle Rechtschreibförderung</a:t>
            </a:r>
          </a:p>
          <a:p>
            <a:pPr marL="214313" indent="-2143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600" b="1" dirty="0">
              <a:solidFill>
                <a:prstClr val="black"/>
              </a:solidFill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214313" indent="-2143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701517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Bei Bedarf oder auf Wunsch</a:t>
            </a:r>
          </a:p>
          <a:p>
            <a:pPr marL="407988" lvl="1" indent="-220663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itchFamily="2" charset="2"/>
              <a:buChar char="-"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Individuelles Lerncoaching</a:t>
            </a:r>
          </a:p>
          <a:p>
            <a:pPr marL="407988" lvl="1" indent="-220663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itchFamily="2" charset="2"/>
              <a:buChar char="-"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Nachhilfebörse</a:t>
            </a:r>
          </a:p>
          <a:p>
            <a:pPr marL="407988" lvl="1" indent="-220663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itchFamily="2" charset="2"/>
              <a:buChar char="-"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Beratungsangebot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3A52A7-1D3E-8CEF-0472-6A9670C1BBA5}"/>
              </a:ext>
            </a:extLst>
          </p:cNvPr>
          <p:cNvSpPr txBox="1"/>
          <p:nvPr/>
        </p:nvSpPr>
        <p:spPr>
          <a:xfrm>
            <a:off x="3132816" y="2889079"/>
            <a:ext cx="4199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701517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Zusammenarbeit mit Eltern</a:t>
            </a:r>
          </a:p>
          <a:p>
            <a:pPr indent="-192088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Sprechtage mit Klassenleitungen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und Fachlehrkräften</a:t>
            </a:r>
          </a:p>
          <a:p>
            <a:pPr indent="-192088" defTabSz="45720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Erreichbarkeit aller Lehrerkräfte: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App-Kommunikation (</a:t>
            </a:r>
            <a:r>
              <a:rPr lang="de-DE" sz="1600" b="1" dirty="0" err="1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WebUntis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)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und E-Mail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257175" indent="-257175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</a:t>
            </a:r>
            <a:r>
              <a:rPr lang="de-DE" sz="1600" b="1" dirty="0">
                <a:solidFill>
                  <a:srgbClr val="701517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・flexibles Übermittagsangebot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    – in der </a:t>
            </a:r>
            <a:r>
              <a:rPr lang="de-DE" sz="1600" b="1" dirty="0" err="1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ÜMi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mit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vielfältigem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         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AG-Angebot</a:t>
            </a:r>
            <a:endParaRPr lang="de-DE" sz="1600" b="1" dirty="0">
              <a:solidFill>
                <a:prstClr val="black"/>
              </a:solidFill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      –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Kooperation mit der Städtischen 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          Musikschule – kleines Orchester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BFA723-D426-39A9-14F1-4ECBD77C5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54" t="6197" r="6826" b="7704"/>
          <a:stretch/>
        </p:blipFill>
        <p:spPr>
          <a:xfrm>
            <a:off x="6506629" y="1312758"/>
            <a:ext cx="2637371" cy="5545242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98F704-BB19-647A-6F71-73581429A13B}"/>
              </a:ext>
            </a:extLst>
          </p:cNvPr>
          <p:cNvSpPr txBox="1"/>
          <p:nvPr/>
        </p:nvSpPr>
        <p:spPr>
          <a:xfrm>
            <a:off x="2339752" y="5998449"/>
            <a:ext cx="4594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 b="1" dirty="0">
                <a:solidFill>
                  <a:srgbClr val="701517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Junge </a:t>
            </a:r>
            <a:r>
              <a:rPr lang="de-DE" sz="1600" b="1" dirty="0" err="1">
                <a:solidFill>
                  <a:srgbClr val="701517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StGH</a:t>
            </a:r>
            <a:r>
              <a:rPr lang="de-DE" sz="1600" b="1" dirty="0">
                <a:solidFill>
                  <a:srgbClr val="701517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-Forscherinnen und-Forscher: 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Teilnahme an vielen Wettbewerben, </a:t>
            </a:r>
            <a:r>
              <a:rPr lang="de-DE" sz="1600" b="1" dirty="0" err="1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JugendForscht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 </a:t>
            </a:r>
            <a:r>
              <a:rPr lang="de-DE" sz="1600" b="1" dirty="0" err="1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etc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, Forschertage in Klasse 7 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8685" y="2015735"/>
            <a:ext cx="7202456" cy="3933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04520"/>
            <a:ext cx="8008615" cy="55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7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3400" dirty="0" smtClean="0"/>
              <a:t>Weiterführende Schulen</a:t>
            </a:r>
            <a:br>
              <a:rPr lang="de-DE" altLang="de-DE" sz="3400" dirty="0" smtClean="0"/>
            </a:br>
            <a:r>
              <a:rPr lang="de-DE" altLang="de-DE" sz="3400" dirty="0" smtClean="0"/>
              <a:t>in Herten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088684" y="2015733"/>
            <a:ext cx="7443756" cy="3450613"/>
          </a:xfrm>
        </p:spPr>
        <p:txBody>
          <a:bodyPr>
            <a:normAutofit fontScale="70000" lnSpcReduction="20000"/>
          </a:bodyPr>
          <a:lstStyle/>
          <a:p>
            <a:pPr eaLnBrk="1" hangingPunct="1"/>
            <a:endParaRPr lang="de-DE" altLang="de-DE" sz="2600" dirty="0" smtClean="0"/>
          </a:p>
          <a:p>
            <a:pPr>
              <a:spcBef>
                <a:spcPts val="0"/>
              </a:spcBef>
              <a:buClrTx/>
            </a:pPr>
            <a:r>
              <a:rPr lang="de-DE" altLang="de-DE" sz="3200" dirty="0" smtClean="0"/>
              <a:t>Martin-Luther-Schule (</a:t>
            </a:r>
            <a:r>
              <a:rPr lang="de-DE" altLang="de-DE" sz="3200" dirty="0" smtClean="0">
                <a:solidFill>
                  <a:srgbClr val="FF0000"/>
                </a:solidFill>
              </a:rPr>
              <a:t>Sekundarschule</a:t>
            </a:r>
            <a:r>
              <a:rPr lang="de-DE" altLang="de-DE" sz="3200" dirty="0" smtClean="0"/>
              <a:t>), Leitung Herr Schenk</a:t>
            </a:r>
          </a:p>
          <a:p>
            <a:pPr>
              <a:buClrTx/>
            </a:pPr>
            <a:r>
              <a:rPr lang="de-DE" altLang="de-DE" sz="3200" dirty="0" smtClean="0"/>
              <a:t>Willy-Brandt-Schule (</a:t>
            </a:r>
            <a:r>
              <a:rPr lang="de-DE" altLang="de-DE" sz="3200" dirty="0" smtClean="0">
                <a:solidFill>
                  <a:srgbClr val="FF0000"/>
                </a:solidFill>
              </a:rPr>
              <a:t>Realschule</a:t>
            </a:r>
            <a:r>
              <a:rPr lang="de-DE" altLang="de-DE" sz="3200" dirty="0" smtClean="0"/>
              <a:t>), </a:t>
            </a:r>
            <a:r>
              <a:rPr lang="de-DE" altLang="de-DE" sz="3200" dirty="0"/>
              <a:t>Leitung Herr Sondermann</a:t>
            </a:r>
            <a:endParaRPr lang="de-DE" altLang="de-DE" sz="3200" dirty="0" smtClean="0"/>
          </a:p>
          <a:p>
            <a:pPr eaLnBrk="1" hangingPunct="1">
              <a:buClrTx/>
            </a:pPr>
            <a:r>
              <a:rPr lang="de-DE" altLang="de-DE" sz="3200" dirty="0" smtClean="0"/>
              <a:t>Erich-</a:t>
            </a:r>
            <a:r>
              <a:rPr lang="de-DE" altLang="de-DE" sz="3200" dirty="0" err="1" smtClean="0"/>
              <a:t>Klausener</a:t>
            </a:r>
            <a:r>
              <a:rPr lang="de-DE" altLang="de-DE" sz="3200" dirty="0" smtClean="0"/>
              <a:t>-Schule (</a:t>
            </a:r>
            <a:r>
              <a:rPr lang="de-DE" altLang="de-DE" sz="3200" dirty="0" smtClean="0">
                <a:solidFill>
                  <a:srgbClr val="FF0000"/>
                </a:solidFill>
              </a:rPr>
              <a:t>Realschule</a:t>
            </a:r>
            <a:r>
              <a:rPr lang="de-DE" altLang="de-DE" sz="3200" dirty="0" smtClean="0"/>
              <a:t>), Leitung Herr Kissenkötter</a:t>
            </a:r>
          </a:p>
          <a:p>
            <a:pPr eaLnBrk="1" hangingPunct="1">
              <a:buClrTx/>
            </a:pPr>
            <a:r>
              <a:rPr lang="de-DE" altLang="de-DE" sz="3200" dirty="0" smtClean="0"/>
              <a:t>Rosa-Parks-Schule (</a:t>
            </a:r>
            <a:r>
              <a:rPr lang="de-DE" altLang="de-DE" sz="3200" dirty="0" smtClean="0">
                <a:solidFill>
                  <a:srgbClr val="FF0000"/>
                </a:solidFill>
              </a:rPr>
              <a:t>Gesamtschule</a:t>
            </a:r>
            <a:r>
              <a:rPr lang="de-DE" altLang="de-DE" sz="3200" dirty="0" smtClean="0"/>
              <a:t>), Leitung Frau Brzoza</a:t>
            </a:r>
          </a:p>
          <a:p>
            <a:pPr eaLnBrk="1" hangingPunct="1">
              <a:buClrTx/>
            </a:pPr>
            <a:r>
              <a:rPr lang="de-DE" altLang="de-DE" sz="3200" dirty="0" smtClean="0"/>
              <a:t>Städtisches </a:t>
            </a:r>
            <a:r>
              <a:rPr lang="de-DE" altLang="de-DE" sz="3200" dirty="0" smtClean="0">
                <a:solidFill>
                  <a:srgbClr val="FF0000"/>
                </a:solidFill>
              </a:rPr>
              <a:t>Gymnasium </a:t>
            </a:r>
            <a:r>
              <a:rPr lang="de-DE" altLang="de-DE" sz="3200" dirty="0" smtClean="0"/>
              <a:t>Herten, Leitung Herr Maurus</a:t>
            </a:r>
          </a:p>
        </p:txBody>
      </p:sp>
    </p:spTree>
    <p:extLst>
      <p:ext uri="{BB962C8B-B14F-4D97-AF65-F5344CB8AC3E}">
        <p14:creationId xmlns:p14="http://schemas.microsoft.com/office/powerpoint/2010/main" val="26061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1069875" y="571798"/>
            <a:ext cx="7202456" cy="1049235"/>
          </a:xfrm>
        </p:spPr>
        <p:txBody>
          <a:bodyPr/>
          <a:lstStyle/>
          <a:p>
            <a:pPr eaLnBrk="1" hangingPunct="1"/>
            <a:r>
              <a:rPr lang="de-DE" altLang="de-DE" smtClean="0"/>
              <a:t>Termine in der Grundschule</a:t>
            </a:r>
          </a:p>
        </p:txBody>
      </p:sp>
      <p:sp>
        <p:nvSpPr>
          <p:cNvPr id="70659" name="Rectangle 5"/>
          <p:cNvSpPr>
            <a:spLocks noGrp="1" noChangeArrowheads="1"/>
          </p:cNvSpPr>
          <p:nvPr>
            <p:ph idx="1"/>
          </p:nvPr>
        </p:nvSpPr>
        <p:spPr>
          <a:xfrm>
            <a:off x="1088684" y="2015733"/>
            <a:ext cx="7443755" cy="4005555"/>
          </a:xfrm>
        </p:spPr>
        <p:txBody>
          <a:bodyPr/>
          <a:lstStyle/>
          <a:p>
            <a:pPr marL="471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2200" dirty="0">
              <a:solidFill>
                <a:srgbClr val="00B050"/>
              </a:solidFill>
            </a:endParaRPr>
          </a:p>
          <a:p>
            <a:pPr lvl="1" eaLnBrk="1" hangingPunct="1">
              <a:lnSpc>
                <a:spcPct val="90000"/>
              </a:lnSpc>
              <a:buClrTx/>
              <a:defRPr/>
            </a:pPr>
            <a:r>
              <a:rPr lang="de-DE" sz="1800" b="1" dirty="0">
                <a:solidFill>
                  <a:srgbClr val="FF0000"/>
                </a:solidFill>
              </a:rPr>
              <a:t>i</a:t>
            </a:r>
            <a:r>
              <a:rPr lang="de-DE" sz="1800" b="1" dirty="0" smtClean="0">
                <a:solidFill>
                  <a:srgbClr val="FF0000"/>
                </a:solidFill>
              </a:rPr>
              <a:t>m November 2024</a:t>
            </a:r>
          </a:p>
          <a:p>
            <a:pPr marL="342900" lvl="1" indent="0" eaLnBrk="1" hangingPunct="1">
              <a:lnSpc>
                <a:spcPct val="90000"/>
              </a:lnSpc>
              <a:buClrTx/>
              <a:buNone/>
              <a:defRPr/>
            </a:pPr>
            <a:endParaRPr lang="de-DE" sz="1800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de-DE" sz="18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ClrTx/>
              <a:defRPr/>
            </a:pPr>
            <a:r>
              <a:rPr lang="de-DE" sz="1800" b="1" dirty="0" smtClean="0"/>
              <a:t>Januar / Februar 2025      </a:t>
            </a:r>
            <a:r>
              <a:rPr lang="de-DE" sz="1800" dirty="0"/>
              <a:t>		</a:t>
            </a:r>
          </a:p>
          <a:p>
            <a:pPr marL="471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8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800" dirty="0" smtClean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8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800" dirty="0"/>
          </a:p>
          <a:p>
            <a:pPr marL="342900" lvl="1" indent="0" eaLnBrk="1" hangingPunct="1">
              <a:lnSpc>
                <a:spcPct val="90000"/>
              </a:lnSpc>
              <a:buNone/>
              <a:defRPr/>
            </a:pPr>
            <a:endParaRPr lang="de-DE" sz="1400" dirty="0" smtClean="0"/>
          </a:p>
          <a:p>
            <a:pPr lvl="1" eaLnBrk="1" hangingPunct="1">
              <a:lnSpc>
                <a:spcPct val="90000"/>
              </a:lnSpc>
              <a:buClrTx/>
              <a:defRPr/>
            </a:pPr>
            <a:r>
              <a:rPr lang="de-DE" sz="1800" b="1" dirty="0" smtClean="0"/>
              <a:t>07.02.2025</a:t>
            </a:r>
            <a:r>
              <a:rPr lang="de-DE" sz="1800" b="1" dirty="0"/>
              <a:t>	</a:t>
            </a:r>
            <a:endParaRPr lang="de-DE" sz="1800" b="1" dirty="0" smtClean="0"/>
          </a:p>
        </p:txBody>
      </p:sp>
      <p:sp>
        <p:nvSpPr>
          <p:cNvPr id="7066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76056" y="1844824"/>
            <a:ext cx="4067944" cy="4124672"/>
          </a:xfrm>
        </p:spPr>
        <p:txBody>
          <a:bodyPr>
            <a:normAutofit/>
          </a:bodyPr>
          <a:lstStyle/>
          <a:p>
            <a:pPr marL="471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sz="1800" b="1" u="sng" dirty="0" smtClean="0"/>
              <a:t>Beratungsgespräche</a:t>
            </a:r>
          </a:p>
          <a:p>
            <a:pPr marL="471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000" dirty="0" smtClean="0"/>
          </a:p>
          <a:p>
            <a:pPr lvl="1" eaLnBrk="1" hangingPunct="1">
              <a:lnSpc>
                <a:spcPct val="90000"/>
              </a:lnSpc>
              <a:buClrTx/>
              <a:defRPr/>
            </a:pPr>
            <a:r>
              <a:rPr lang="de-DE" sz="2000" b="1" dirty="0">
                <a:solidFill>
                  <a:srgbClr val="FF0000"/>
                </a:solidFill>
              </a:rPr>
              <a:t>i</a:t>
            </a:r>
            <a:r>
              <a:rPr lang="de-DE" sz="2000" b="1" dirty="0" smtClean="0">
                <a:solidFill>
                  <a:srgbClr val="FF0000"/>
                </a:solidFill>
              </a:rPr>
              <a:t>n der Grundschule</a:t>
            </a:r>
            <a:endParaRPr lang="de-DE" sz="2000" b="1" dirty="0">
              <a:solidFill>
                <a:srgbClr val="FF0000"/>
              </a:solidFill>
            </a:endParaRPr>
          </a:p>
          <a:p>
            <a:pPr marL="342900" lvl="1" indent="0" eaLnBrk="1" hangingPunct="1">
              <a:lnSpc>
                <a:spcPct val="90000"/>
              </a:lnSpc>
              <a:buClrTx/>
              <a:buNone/>
              <a:defRPr/>
            </a:pPr>
            <a:endParaRPr lang="de-DE" sz="300" dirty="0" smtClean="0">
              <a:solidFill>
                <a:srgbClr val="FF0000"/>
              </a:solidFill>
            </a:endParaRPr>
          </a:p>
          <a:p>
            <a:pPr marL="342900" lvl="1" indent="0" eaLnBrk="1" hangingPunct="1">
              <a:lnSpc>
                <a:spcPct val="90000"/>
              </a:lnSpc>
              <a:buNone/>
              <a:defRPr/>
            </a:pPr>
            <a:endParaRPr lang="de-DE" sz="800" dirty="0" smtClean="0"/>
          </a:p>
          <a:p>
            <a:pPr lvl="1"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endParaRPr lang="de-DE" sz="1800" dirty="0" smtClean="0"/>
          </a:p>
          <a:p>
            <a:pPr lvl="1"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de-DE" sz="1800" dirty="0" smtClean="0"/>
              <a:t> Anmeldeformulare	</a:t>
            </a:r>
          </a:p>
          <a:p>
            <a:pPr marL="342900" lvl="1" indent="0" eaLnBrk="1" hangingPunct="1">
              <a:lnSpc>
                <a:spcPct val="90000"/>
              </a:lnSpc>
              <a:buNone/>
              <a:defRPr/>
            </a:pPr>
            <a:r>
              <a:rPr lang="de-DE" sz="1800" dirty="0"/>
              <a:t>	</a:t>
            </a:r>
            <a:r>
              <a:rPr lang="de-DE" sz="1800" dirty="0" smtClean="0"/>
              <a:t>durch die Grundschule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DE" sz="1600" dirty="0" smtClean="0"/>
              <a:t>		</a:t>
            </a:r>
            <a:endParaRPr lang="de-DE" sz="16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600" dirty="0" smtClean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600" dirty="0" smtClean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4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700" dirty="0" smtClean="0"/>
          </a:p>
          <a:p>
            <a:pPr lvl="1"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de-DE" sz="1800" b="1" dirty="0" smtClean="0"/>
              <a:t>Halbjahreszeugnis + Empfehlung</a:t>
            </a:r>
            <a:endParaRPr lang="de-DE" sz="1800" b="1" dirty="0"/>
          </a:p>
          <a:p>
            <a:pPr lvl="4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dirty="0" smtClean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32107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86" y="836712"/>
            <a:ext cx="7202456" cy="1049235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Anmeldetermine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endParaRPr lang="de-DE" dirty="0" smtClean="0"/>
          </a:p>
          <a:p>
            <a:pPr eaLnBrk="1" hangingPunct="1">
              <a:buClrTx/>
              <a:defRPr/>
            </a:pPr>
            <a:r>
              <a:rPr lang="de-DE" sz="2400" dirty="0" smtClean="0"/>
              <a:t>10.02. – 12.02.2025  </a:t>
            </a:r>
            <a:r>
              <a:rPr lang="de-DE" sz="2400" b="1" dirty="0"/>
              <a:t>EKS    </a:t>
            </a:r>
            <a:r>
              <a:rPr lang="de-DE" sz="2400" dirty="0"/>
              <a:t>     </a:t>
            </a:r>
          </a:p>
          <a:p>
            <a:pPr marL="0" indent="0">
              <a:buNone/>
              <a:defRPr/>
            </a:pPr>
            <a:endParaRPr lang="de-DE" sz="2400" dirty="0"/>
          </a:p>
          <a:p>
            <a:pPr eaLnBrk="1" hangingPunct="1">
              <a:buClrTx/>
              <a:defRPr/>
            </a:pPr>
            <a:r>
              <a:rPr lang="de-DE" sz="2400" dirty="0" smtClean="0"/>
              <a:t>24.02</a:t>
            </a:r>
            <a:r>
              <a:rPr lang="de-DE" sz="2400" dirty="0"/>
              <a:t>. – </a:t>
            </a:r>
            <a:r>
              <a:rPr lang="de-DE" sz="2400" dirty="0" smtClean="0"/>
              <a:t>28.02.2025  </a:t>
            </a:r>
            <a:r>
              <a:rPr lang="de-DE" sz="2400" b="1" dirty="0"/>
              <a:t>alle anderen städtischen </a:t>
            </a:r>
            <a:r>
              <a:rPr lang="de-DE" sz="2400" b="1" dirty="0" smtClean="0"/>
              <a:t>Schulen</a:t>
            </a:r>
          </a:p>
          <a:p>
            <a:pPr eaLnBrk="1" hangingPunct="1">
              <a:buClrTx/>
              <a:defRPr/>
            </a:pPr>
            <a:endParaRPr lang="de-DE" sz="2400" b="1" dirty="0"/>
          </a:p>
          <a:p>
            <a:pPr eaLnBrk="1" hangingPunct="1">
              <a:buClrTx/>
              <a:buFont typeface="Wingdings" panose="05000000000000000000" pitchFamily="2" charset="2"/>
              <a:buChar char="Ø"/>
              <a:defRPr/>
            </a:pPr>
            <a:r>
              <a:rPr lang="de-DE" sz="2400" b="1" dirty="0" smtClean="0"/>
              <a:t> Alle Termine für die Anmeldung finden Sie im Flyer / auf der Homepage für den Übergang</a:t>
            </a:r>
            <a:r>
              <a:rPr lang="de-DE" sz="2400" dirty="0"/>
              <a:t>.</a:t>
            </a:r>
            <a:r>
              <a:rPr lang="de-DE" sz="2400" dirty="0" smtClean="0"/>
              <a:t>                             </a:t>
            </a:r>
          </a:p>
          <a:p>
            <a:pPr marL="0" indent="0">
              <a:buNone/>
              <a:defRPr/>
            </a:pPr>
            <a:endParaRPr lang="de-DE" dirty="0" smtClean="0"/>
          </a:p>
          <a:p>
            <a:pPr marL="0" indent="0">
              <a:buNone/>
              <a:defRPr/>
            </a:pPr>
            <a:r>
              <a:rPr lang="de-DE" b="1" dirty="0" smtClean="0"/>
              <a:t>    </a:t>
            </a:r>
            <a:r>
              <a:rPr lang="de-DE" dirty="0" smtClean="0"/>
              <a:t>			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175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Der Beratungsprozess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088684" y="2015733"/>
            <a:ext cx="7443756" cy="3933547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de-DE" sz="2400" dirty="0" smtClean="0"/>
              <a:t>Die Beratung zum Übergang auf eine weiterführende Schule ist ein Prozess.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de-DE" sz="1800" dirty="0" smtClean="0"/>
          </a:p>
          <a:p>
            <a:pPr eaLnBrk="1" hangingPunct="1">
              <a:buClrTx/>
              <a:defRPr/>
            </a:pPr>
            <a:r>
              <a:rPr lang="de-DE" sz="2400" b="1" dirty="0" smtClean="0"/>
              <a:t>gezielte Beobachtungen sowohl der Lehrerinnen und Lehrer als auch der Eltern während der gesamten Schulzeit</a:t>
            </a:r>
          </a:p>
          <a:p>
            <a:pPr>
              <a:buClrTx/>
              <a:defRPr/>
            </a:pPr>
            <a:r>
              <a:rPr lang="de-DE" sz="2400" dirty="0" smtClean="0"/>
              <a:t>es werden der </a:t>
            </a:r>
            <a:r>
              <a:rPr lang="de-DE" sz="2400" dirty="0"/>
              <a:t>Leistungsstand, die </a:t>
            </a:r>
            <a:r>
              <a:rPr lang="de-DE" sz="2400" dirty="0" smtClean="0"/>
              <a:t>Lernentwicklung und </a:t>
            </a:r>
            <a:r>
              <a:rPr lang="de-DE" sz="2400" dirty="0"/>
              <a:t>die Fähigkeiten des </a:t>
            </a:r>
            <a:r>
              <a:rPr lang="de-DE" sz="2400" dirty="0" smtClean="0"/>
              <a:t>Kindes zusammenfasst</a:t>
            </a:r>
            <a:endParaRPr lang="de-DE" sz="2400" b="1" dirty="0" smtClean="0"/>
          </a:p>
          <a:p>
            <a:pPr>
              <a:buClrTx/>
              <a:defRPr/>
            </a:pPr>
            <a:r>
              <a:rPr lang="de-DE" altLang="de-DE" sz="2400" dirty="0" smtClean="0"/>
              <a:t>am Ende spricht die Klassenleitung eine EMPFEHLUNG aus</a:t>
            </a:r>
          </a:p>
          <a:p>
            <a:pPr>
              <a:buClrTx/>
              <a:defRPr/>
            </a:pPr>
            <a:r>
              <a:rPr lang="de-DE" altLang="de-DE" sz="2400" dirty="0"/>
              <a:t>i</a:t>
            </a:r>
            <a:r>
              <a:rPr lang="de-DE" altLang="de-DE" sz="2400" dirty="0" smtClean="0"/>
              <a:t>m </a:t>
            </a:r>
            <a:r>
              <a:rPr lang="de-DE" altLang="de-DE" sz="2400" dirty="0" smtClean="0">
                <a:solidFill>
                  <a:srgbClr val="FF0000"/>
                </a:solidFill>
              </a:rPr>
              <a:t>Idealfall findet sich eine gemeinsame Entscheidung von Schule und Elternhaus</a:t>
            </a:r>
            <a:endParaRPr lang="de-DE" altLang="de-DE" sz="2400" dirty="0">
              <a:solidFill>
                <a:srgbClr val="FF0000"/>
              </a:solidFill>
            </a:endParaRPr>
          </a:p>
          <a:p>
            <a:pPr>
              <a:buClrTx/>
              <a:defRPr/>
            </a:pPr>
            <a:endParaRPr lang="de-DE" sz="2400" b="1" dirty="0"/>
          </a:p>
          <a:p>
            <a:pPr eaLnBrk="1" hangingPunct="1">
              <a:lnSpc>
                <a:spcPct val="80000"/>
              </a:lnSpc>
              <a:defRPr/>
            </a:pPr>
            <a:endParaRPr lang="de-DE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1088685" y="1196751"/>
            <a:ext cx="7202456" cy="432049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de-DE" b="1" dirty="0" smtClean="0"/>
              <a:t>Mögliche Checkliste </a:t>
            </a:r>
            <a:br>
              <a:rPr lang="de-DE" altLang="de-DE" b="1" dirty="0" smtClean="0"/>
            </a:br>
            <a:endParaRPr lang="de-DE" altLang="de-DE" b="1" dirty="0" smtClean="0"/>
          </a:p>
        </p:txBody>
      </p:sp>
      <p:sp>
        <p:nvSpPr>
          <p:cNvPr id="29699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ClrTx/>
            </a:pPr>
            <a:r>
              <a:rPr lang="de-DE" altLang="de-DE" sz="2800" dirty="0"/>
              <a:t>G</a:t>
            </a:r>
            <a:r>
              <a:rPr lang="de-DE" altLang="de-DE" sz="2800" dirty="0" smtClean="0"/>
              <a:t>efordertes Leistungsvermögen? </a:t>
            </a:r>
            <a:r>
              <a:rPr lang="de-DE" altLang="de-DE" sz="2400" dirty="0" smtClean="0"/>
              <a:t>(Über- / Unterforderung)</a:t>
            </a:r>
          </a:p>
          <a:p>
            <a:pPr>
              <a:buClrTx/>
            </a:pPr>
            <a:r>
              <a:rPr lang="de-DE" altLang="de-DE" sz="2800" dirty="0" smtClean="0"/>
              <a:t>Schulweg/Erreichbarkeit/Entfernung</a:t>
            </a:r>
          </a:p>
          <a:p>
            <a:pPr>
              <a:buClrTx/>
            </a:pPr>
            <a:r>
              <a:rPr lang="de-DE" altLang="de-DE" sz="2800" dirty="0" smtClean="0"/>
              <a:t>Bildungsangebot</a:t>
            </a:r>
          </a:p>
          <a:p>
            <a:pPr>
              <a:buClrTx/>
            </a:pPr>
            <a:r>
              <a:rPr lang="de-DE" altLang="de-DE" sz="2800" dirty="0" smtClean="0"/>
              <a:t>Schwerpunkte </a:t>
            </a:r>
            <a:r>
              <a:rPr lang="de-DE" altLang="de-DE" sz="2400" dirty="0" smtClean="0"/>
              <a:t>(Sprachen/Naturwissenschaften/andere)</a:t>
            </a:r>
          </a:p>
          <a:p>
            <a:pPr>
              <a:buClrTx/>
            </a:pPr>
            <a:r>
              <a:rPr lang="de-DE" altLang="de-DE" sz="2800" dirty="0" smtClean="0"/>
              <a:t>Fächerangebot</a:t>
            </a:r>
          </a:p>
          <a:p>
            <a:pPr>
              <a:buClrTx/>
            </a:pPr>
            <a:r>
              <a:rPr lang="de-DE" altLang="de-DE" sz="2800" dirty="0" smtClean="0"/>
              <a:t>Differenzierende Angebote, wählbare Kurse</a:t>
            </a:r>
          </a:p>
          <a:p>
            <a:pPr>
              <a:buClrTx/>
            </a:pPr>
            <a:r>
              <a:rPr lang="de-DE" altLang="de-DE" sz="2800" dirty="0" smtClean="0"/>
              <a:t>Arbeitsgemeinschaften</a:t>
            </a:r>
          </a:p>
          <a:p>
            <a:pPr>
              <a:buClrTx/>
            </a:pPr>
            <a:r>
              <a:rPr lang="de-DE" altLang="de-DE" sz="2800" dirty="0" smtClean="0"/>
              <a:t>Praktika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773" y="908720"/>
            <a:ext cx="7202456" cy="680264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solidFill>
                  <a:srgbClr val="C00000"/>
                </a:solidFill>
              </a:rPr>
              <a:t>Die Empfehlung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88685" y="2060848"/>
            <a:ext cx="7202456" cy="3450613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ClrTx/>
              <a:buFont typeface="Wingdings" panose="05000000000000000000" pitchFamily="2" charset="2"/>
              <a:buChar char="Ø"/>
            </a:pPr>
            <a:r>
              <a:rPr lang="de-DE" altLang="de-DE" sz="2800" dirty="0" smtClean="0"/>
              <a:t> ist  Teil des Halbjahreszeugnisses</a:t>
            </a:r>
          </a:p>
          <a:p>
            <a:pPr marL="0" indent="0" eaLnBrk="1" hangingPunct="1">
              <a:buClrTx/>
              <a:buFont typeface="Wingdings" panose="05000000000000000000" pitchFamily="2" charset="2"/>
              <a:buChar char="Ø"/>
            </a:pPr>
            <a:r>
              <a:rPr lang="de-DE" altLang="de-DE" sz="2800" dirty="0" smtClean="0"/>
              <a:t> ist nicht verbindlich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de-DE" altLang="de-DE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de-DE" altLang="de-DE" sz="2600" dirty="0" smtClean="0"/>
              <a:t>Der Empfehlung geht ein a) </a:t>
            </a:r>
            <a:r>
              <a:rPr lang="de-DE" altLang="de-DE" sz="2600" dirty="0" smtClean="0">
                <a:solidFill>
                  <a:srgbClr val="C00000"/>
                </a:solidFill>
              </a:rPr>
              <a:t>Beratungsgespräch</a:t>
            </a:r>
            <a:r>
              <a:rPr lang="de-DE" altLang="de-DE" sz="2600" dirty="0" smtClean="0"/>
              <a:t> voraus.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de-DE" altLang="de-DE" sz="2600" dirty="0" smtClean="0"/>
              <a:t>Die Ergebnisse des Beratungsgespräches werden in einem b) </a:t>
            </a:r>
            <a:r>
              <a:rPr lang="de-DE" altLang="de-DE" sz="2600" dirty="0" smtClean="0">
                <a:solidFill>
                  <a:srgbClr val="C00000"/>
                </a:solidFill>
              </a:rPr>
              <a:t>Protokoll</a:t>
            </a:r>
            <a:r>
              <a:rPr lang="de-DE" altLang="de-DE" sz="2600" dirty="0" smtClean="0">
                <a:solidFill>
                  <a:schemeClr val="accent2"/>
                </a:solidFill>
              </a:rPr>
              <a:t> </a:t>
            </a:r>
            <a:r>
              <a:rPr lang="de-DE" altLang="de-DE" sz="2600" dirty="0" smtClean="0"/>
              <a:t>festgehalten.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de-DE" altLang="de-DE" sz="2600" dirty="0" smtClean="0"/>
              <a:t>Das Protokoll ist Grundlage für die c) </a:t>
            </a:r>
            <a:r>
              <a:rPr lang="de-DE" altLang="de-DE" sz="2600" dirty="0" smtClean="0">
                <a:solidFill>
                  <a:srgbClr val="C00000"/>
                </a:solidFill>
              </a:rPr>
              <a:t>Empfehlung</a:t>
            </a:r>
            <a:r>
              <a:rPr lang="de-DE" altLang="de-DE" sz="2600" dirty="0" smtClean="0"/>
              <a:t>.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de-DE" altLang="de-DE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Finsternis">
  <a:themeElements>
    <a:clrScheme name="Finsternis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Finsternis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sternis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sternis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sternis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1687</Words>
  <Application>Microsoft Office PowerPoint</Application>
  <PresentationFormat>Bildschirmpräsentation (4:3)</PresentationFormat>
  <Paragraphs>383</Paragraphs>
  <Slides>28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28</vt:i4>
      </vt:variant>
    </vt:vector>
  </HeadingPairs>
  <TitlesOfParts>
    <vt:vector size="50" baseType="lpstr">
      <vt:lpstr>ＭＳ Ｐゴシック</vt:lpstr>
      <vt:lpstr>Apple Chancery</vt:lpstr>
      <vt:lpstr>Arial</vt:lpstr>
      <vt:lpstr>Arial Black</vt:lpstr>
      <vt:lpstr>Calibri</vt:lpstr>
      <vt:lpstr>Calibri Light</vt:lpstr>
      <vt:lpstr>Century Gothic</vt:lpstr>
      <vt:lpstr>Courier New</vt:lpstr>
      <vt:lpstr>Frutiger Linotype</vt:lpstr>
      <vt:lpstr>Frutiger LT Com 46 Light Italic</vt:lpstr>
      <vt:lpstr>Gill Sans MT</vt:lpstr>
      <vt:lpstr>Symbol</vt:lpstr>
      <vt:lpstr>Tahoma</vt:lpstr>
      <vt:lpstr>Times New Roman</vt:lpstr>
      <vt:lpstr>Verdana</vt:lpstr>
      <vt:lpstr>Wingdings</vt:lpstr>
      <vt:lpstr>Gallery</vt:lpstr>
      <vt:lpstr>1_Office</vt:lpstr>
      <vt:lpstr>3_Office</vt:lpstr>
      <vt:lpstr>Office</vt:lpstr>
      <vt:lpstr>1_Gallery</vt:lpstr>
      <vt:lpstr>Finsternis</vt:lpstr>
      <vt:lpstr>Übergang in die Sek. I</vt:lpstr>
      <vt:lpstr>Weiterführende Schulen in NRW</vt:lpstr>
      <vt:lpstr>PowerPoint-Präsentation</vt:lpstr>
      <vt:lpstr>Weiterführende Schulen in Herten</vt:lpstr>
      <vt:lpstr>Termine in der Grundschule</vt:lpstr>
      <vt:lpstr>Anmeldetermine</vt:lpstr>
      <vt:lpstr>Der Beratungsprozess</vt:lpstr>
      <vt:lpstr>Mögliche Checkliste  </vt:lpstr>
      <vt:lpstr>Die Empfehlung</vt:lpstr>
      <vt:lpstr>Protokoll</vt:lpstr>
      <vt:lpstr>Anmeldung</vt:lpstr>
      <vt:lpstr>Termine in den weiterführenden Schulen</vt:lpstr>
      <vt:lpstr>Internetadressen</vt:lpstr>
      <vt:lpstr>Martin-Luther-Europaschule</vt:lpstr>
      <vt:lpstr>Besonderheiten der </vt:lpstr>
      <vt:lpstr>Besonderheiten der </vt:lpstr>
      <vt:lpstr>Willy-braNDT-Realschule</vt:lpstr>
      <vt:lpstr>Willy-Brandt-Realschule (WBS)</vt:lpstr>
      <vt:lpstr>Willy-Brandt-Realschule</vt:lpstr>
      <vt:lpstr>Erich-klausener-realschule</vt:lpstr>
      <vt:lpstr>PowerPoint-Präsentation</vt:lpstr>
      <vt:lpstr>PowerPoint-Präsentation</vt:lpstr>
      <vt:lpstr>Rosa-Parks-Gesamtschule</vt:lpstr>
      <vt:lpstr>PowerPoint-Präsentation</vt:lpstr>
      <vt:lpstr>PowerPoint-Präsentation</vt:lpstr>
      <vt:lpstr>Städtisches Gymnasium herten</vt:lpstr>
      <vt:lpstr>PowerPoint-Präsentation</vt:lpstr>
      <vt:lpstr>PowerPoint-Präsentation</vt:lpstr>
    </vt:vector>
  </TitlesOfParts>
  <Company>Stadtwerke Herten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Übergang in die Sek. I</dc:title>
  <dc:creator>Ulrike Terdenge</dc:creator>
  <cp:lastModifiedBy>Holtkamp, Anna-Katharina</cp:lastModifiedBy>
  <cp:revision>238</cp:revision>
  <cp:lastPrinted>2017-11-08T12:00:37Z</cp:lastPrinted>
  <dcterms:created xsi:type="dcterms:W3CDTF">2011-11-22T08:36:00Z</dcterms:created>
  <dcterms:modified xsi:type="dcterms:W3CDTF">2024-10-21T09:30:38Z</dcterms:modified>
</cp:coreProperties>
</file>