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65" r:id="rId4"/>
    <p:sldId id="266" r:id="rId5"/>
    <p:sldId id="267" r:id="rId6"/>
    <p:sldId id="274" r:id="rId7"/>
    <p:sldId id="273" r:id="rId8"/>
    <p:sldId id="275" r:id="rId9"/>
    <p:sldId id="276" r:id="rId10"/>
    <p:sldId id="278" r:id="rId11"/>
    <p:sldId id="277" r:id="rId12"/>
    <p:sldId id="279" r:id="rId13"/>
    <p:sldId id="269" r:id="rId14"/>
    <p:sldId id="281" r:id="rId15"/>
    <p:sldId id="270" r:id="rId16"/>
    <p:sldId id="272" r:id="rId17"/>
    <p:sldId id="280" r:id="rId18"/>
    <p:sldId id="282" r:id="rId19"/>
    <p:sldId id="283" r:id="rId20"/>
    <p:sldId id="268" r:id="rId21"/>
    <p:sldId id="286" r:id="rId22"/>
    <p:sldId id="287" r:id="rId23"/>
    <p:sldId id="288" r:id="rId2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varScale="1">
        <p:scale>
          <a:sx n="103" d="100"/>
          <a:sy n="103" d="100"/>
        </p:scale>
        <p:origin x="13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5" descr="2012_03_09_stadt_herten_powerpoint_titel_stadt_2_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2012_01_10_stadtherten_logo_weiß_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37" y="6189666"/>
            <a:ext cx="191981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59835" y="269878"/>
            <a:ext cx="6625166" cy="1470025"/>
          </a:xfrm>
        </p:spPr>
        <p:txBody>
          <a:bodyPr anchor="b"/>
          <a:lstStyle>
            <a:lvl1pPr>
              <a:defRPr>
                <a:solidFill>
                  <a:schemeClr val="bg1"/>
                </a:solidFill>
              </a:defRPr>
            </a:lvl1pPr>
          </a:lstStyle>
          <a:p>
            <a:pPr lvl="0"/>
            <a:r>
              <a:rPr lang="de-DE" noProof="0"/>
              <a:t>Titelmasterformat durch Klicken bearbeiten</a:t>
            </a:r>
          </a:p>
        </p:txBody>
      </p:sp>
      <p:sp>
        <p:nvSpPr>
          <p:cNvPr id="3075" name="Rectangle 3"/>
          <p:cNvSpPr>
            <a:spLocks noGrp="1" noChangeArrowheads="1"/>
          </p:cNvSpPr>
          <p:nvPr>
            <p:ph type="subTitle" idx="1"/>
          </p:nvPr>
        </p:nvSpPr>
        <p:spPr>
          <a:xfrm>
            <a:off x="359837" y="1798640"/>
            <a:ext cx="4967817" cy="1368425"/>
          </a:xfrm>
        </p:spPr>
        <p:txBody>
          <a:bodyPr/>
          <a:lstStyle>
            <a:lvl1pPr marL="0" indent="0">
              <a:buFontTx/>
              <a:buNone/>
              <a:defRPr sz="2400" b="1">
                <a:solidFill>
                  <a:srgbClr val="9C9D9F"/>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246601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5" name="Rectangle 6"/>
          <p:cNvSpPr>
            <a:spLocks noGrp="1" noChangeArrowheads="1"/>
          </p:cNvSpPr>
          <p:nvPr>
            <p:ph type="sldNum" sz="quarter" idx="11"/>
          </p:nvPr>
        </p:nvSpPr>
        <p:spPr>
          <a:ln/>
        </p:spPr>
        <p:txBody>
          <a:bodyPr/>
          <a:lstStyle>
            <a:lvl1pPr>
              <a:defRPr/>
            </a:lvl1pPr>
          </a:lstStyle>
          <a:p>
            <a:pPr>
              <a:defRPr/>
            </a:pPr>
            <a:fld id="{CACC0E32-1021-4888-9B34-86421395FC76}" type="slidenum">
              <a:rPr lang="de-DE" altLang="de-DE"/>
              <a:pPr>
                <a:defRPr/>
              </a:pPr>
              <a:t>‹Nr.›</a:t>
            </a:fld>
            <a:endParaRPr lang="de-DE" altLang="de-DE"/>
          </a:p>
        </p:txBody>
      </p:sp>
    </p:spTree>
    <p:extLst>
      <p:ext uri="{BB962C8B-B14F-4D97-AF65-F5344CB8AC3E}">
        <p14:creationId xmlns:p14="http://schemas.microsoft.com/office/powerpoint/2010/main" val="304210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77867" y="269877"/>
            <a:ext cx="2578100" cy="58467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439338" y="269877"/>
            <a:ext cx="7535333" cy="58467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5" name="Rectangle 6"/>
          <p:cNvSpPr>
            <a:spLocks noGrp="1" noChangeArrowheads="1"/>
          </p:cNvSpPr>
          <p:nvPr>
            <p:ph type="sldNum" sz="quarter" idx="11"/>
          </p:nvPr>
        </p:nvSpPr>
        <p:spPr>
          <a:ln/>
        </p:spPr>
        <p:txBody>
          <a:bodyPr/>
          <a:lstStyle>
            <a:lvl1pPr>
              <a:defRPr/>
            </a:lvl1pPr>
          </a:lstStyle>
          <a:p>
            <a:pPr>
              <a:defRPr/>
            </a:pPr>
            <a:fld id="{89354826-03F5-42DE-B465-AB3A7A883EDB}" type="slidenum">
              <a:rPr lang="de-DE" altLang="de-DE"/>
              <a:pPr>
                <a:defRPr/>
              </a:pPr>
              <a:t>‹Nr.›</a:t>
            </a:fld>
            <a:endParaRPr lang="de-DE" altLang="de-DE"/>
          </a:p>
        </p:txBody>
      </p:sp>
    </p:spTree>
    <p:extLst>
      <p:ext uri="{BB962C8B-B14F-4D97-AF65-F5344CB8AC3E}">
        <p14:creationId xmlns:p14="http://schemas.microsoft.com/office/powerpoint/2010/main" val="314874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5" name="Rectangle 6"/>
          <p:cNvSpPr>
            <a:spLocks noGrp="1" noChangeArrowheads="1"/>
          </p:cNvSpPr>
          <p:nvPr>
            <p:ph type="sldNum" sz="quarter" idx="11"/>
          </p:nvPr>
        </p:nvSpPr>
        <p:spPr>
          <a:ln/>
        </p:spPr>
        <p:txBody>
          <a:bodyPr/>
          <a:lstStyle>
            <a:lvl1pPr>
              <a:defRPr/>
            </a:lvl1pPr>
          </a:lstStyle>
          <a:p>
            <a:pPr>
              <a:defRPr/>
            </a:pPr>
            <a:fld id="{07BD9014-7F6F-4CC4-BD98-A070A5689816}" type="slidenum">
              <a:rPr lang="de-DE" altLang="de-DE"/>
              <a:pPr>
                <a:defRPr/>
              </a:pPr>
              <a:t>‹Nr.›</a:t>
            </a:fld>
            <a:endParaRPr lang="de-DE" altLang="de-DE"/>
          </a:p>
        </p:txBody>
      </p:sp>
    </p:spTree>
    <p:extLst>
      <p:ext uri="{BB962C8B-B14F-4D97-AF65-F5344CB8AC3E}">
        <p14:creationId xmlns:p14="http://schemas.microsoft.com/office/powerpoint/2010/main" val="30912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5"/>
            <a:ext cx="10363200" cy="1500187"/>
          </a:xfrm>
        </p:spPr>
        <p:txBody>
          <a:bodyPr anchor="b"/>
          <a:lstStyle>
            <a:lvl1pPr marL="0" indent="0">
              <a:buNone/>
              <a:defRPr sz="2000"/>
            </a:lvl1pPr>
            <a:lvl2pPr marL="457186" indent="0">
              <a:buNone/>
              <a:defRPr sz="1801"/>
            </a:lvl2pPr>
            <a:lvl3pPr marL="914372" indent="0">
              <a:buNone/>
              <a:defRPr sz="1600"/>
            </a:lvl3pPr>
            <a:lvl4pPr marL="1371560" indent="0">
              <a:buNone/>
              <a:defRPr sz="1401"/>
            </a:lvl4pPr>
            <a:lvl5pPr marL="1828746" indent="0">
              <a:buNone/>
              <a:defRPr sz="1401"/>
            </a:lvl5pPr>
            <a:lvl6pPr marL="2285933" indent="0">
              <a:buNone/>
              <a:defRPr sz="1401"/>
            </a:lvl6pPr>
            <a:lvl7pPr marL="2743119" indent="0">
              <a:buNone/>
              <a:defRPr sz="1401"/>
            </a:lvl7pPr>
            <a:lvl8pPr marL="3200307" indent="0">
              <a:buNone/>
              <a:defRPr sz="1401"/>
            </a:lvl8pPr>
            <a:lvl9pPr marL="3657493" indent="0">
              <a:buNone/>
              <a:defRPr sz="1401"/>
            </a:lvl9pPr>
          </a:lstStyle>
          <a:p>
            <a:pPr lvl="0"/>
            <a:r>
              <a:rPr lang="de-DE"/>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5" name="Rectangle 6"/>
          <p:cNvSpPr>
            <a:spLocks noGrp="1" noChangeArrowheads="1"/>
          </p:cNvSpPr>
          <p:nvPr>
            <p:ph type="sldNum" sz="quarter" idx="11"/>
          </p:nvPr>
        </p:nvSpPr>
        <p:spPr>
          <a:ln/>
        </p:spPr>
        <p:txBody>
          <a:bodyPr/>
          <a:lstStyle>
            <a:lvl1pPr>
              <a:defRPr/>
            </a:lvl1pPr>
          </a:lstStyle>
          <a:p>
            <a:pPr>
              <a:defRPr/>
            </a:pPr>
            <a:fld id="{70EBFB21-FA8B-49A0-B05E-5B39ABC27490}" type="slidenum">
              <a:rPr lang="de-DE" altLang="de-DE"/>
              <a:pPr>
                <a:defRPr/>
              </a:pPr>
              <a:t>‹Nr.›</a:t>
            </a:fld>
            <a:endParaRPr lang="de-DE" altLang="de-DE"/>
          </a:p>
        </p:txBody>
      </p:sp>
    </p:spTree>
    <p:extLst>
      <p:ext uri="{BB962C8B-B14F-4D97-AF65-F5344CB8AC3E}">
        <p14:creationId xmlns:p14="http://schemas.microsoft.com/office/powerpoint/2010/main" val="28375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439336" y="1798639"/>
            <a:ext cx="5056716" cy="4318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699254" y="1798639"/>
            <a:ext cx="5056716" cy="4318000"/>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6" name="Rectangle 6"/>
          <p:cNvSpPr>
            <a:spLocks noGrp="1" noChangeArrowheads="1"/>
          </p:cNvSpPr>
          <p:nvPr>
            <p:ph type="sldNum" sz="quarter" idx="11"/>
          </p:nvPr>
        </p:nvSpPr>
        <p:spPr>
          <a:ln/>
        </p:spPr>
        <p:txBody>
          <a:bodyPr/>
          <a:lstStyle>
            <a:lvl1pPr>
              <a:defRPr/>
            </a:lvl1pPr>
          </a:lstStyle>
          <a:p>
            <a:pPr>
              <a:defRPr/>
            </a:pPr>
            <a:fld id="{DB186D93-4E58-4744-9FBC-3B355CE5538B}" type="slidenum">
              <a:rPr lang="de-DE" altLang="de-DE"/>
              <a:pPr>
                <a:defRPr/>
              </a:pPr>
              <a:t>‹Nr.›</a:t>
            </a:fld>
            <a:endParaRPr lang="de-DE" altLang="de-DE"/>
          </a:p>
        </p:txBody>
      </p:sp>
    </p:spTree>
    <p:extLst>
      <p:ext uri="{BB962C8B-B14F-4D97-AF65-F5344CB8AC3E}">
        <p14:creationId xmlns:p14="http://schemas.microsoft.com/office/powerpoint/2010/main" val="94041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3" y="1535113"/>
            <a:ext cx="5386917" cy="639762"/>
          </a:xfrm>
        </p:spPr>
        <p:txBody>
          <a:bodyPr anchor="b"/>
          <a:lstStyle>
            <a:lvl1pPr marL="0" indent="0">
              <a:buNone/>
              <a:defRPr sz="2400" b="1"/>
            </a:lvl1pPr>
            <a:lvl2pPr marL="457186" indent="0">
              <a:buNone/>
              <a:defRPr sz="2000" b="1"/>
            </a:lvl2pPr>
            <a:lvl3pPr marL="914372" indent="0">
              <a:buNone/>
              <a:defRPr sz="1801" b="1"/>
            </a:lvl3pPr>
            <a:lvl4pPr marL="1371560" indent="0">
              <a:buNone/>
              <a:defRPr sz="1600" b="1"/>
            </a:lvl4pPr>
            <a:lvl5pPr marL="1828746" indent="0">
              <a:buNone/>
              <a:defRPr sz="1600" b="1"/>
            </a:lvl5pPr>
            <a:lvl6pPr marL="2285933" indent="0">
              <a:buNone/>
              <a:defRPr sz="1600" b="1"/>
            </a:lvl6pPr>
            <a:lvl7pPr marL="2743119" indent="0">
              <a:buNone/>
              <a:defRPr sz="1600" b="1"/>
            </a:lvl7pPr>
            <a:lvl8pPr marL="3200307" indent="0">
              <a:buNone/>
              <a:defRPr sz="1600" b="1"/>
            </a:lvl8pPr>
            <a:lvl9pPr marL="3657493" indent="0">
              <a:buNone/>
              <a:defRPr sz="1600" b="1"/>
            </a:lvl9pPr>
          </a:lstStyle>
          <a:p>
            <a:pPr lvl="0"/>
            <a:r>
              <a:rPr lang="de-DE"/>
              <a:t>Textmasterformat bearbeiten</a:t>
            </a:r>
          </a:p>
        </p:txBody>
      </p:sp>
      <p:sp>
        <p:nvSpPr>
          <p:cNvPr id="4" name="Inhaltsplatzhalter 3"/>
          <p:cNvSpPr>
            <a:spLocks noGrp="1"/>
          </p:cNvSpPr>
          <p:nvPr>
            <p:ph sz="half" idx="2"/>
          </p:nvPr>
        </p:nvSpPr>
        <p:spPr>
          <a:xfrm>
            <a:off x="609603"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2400" b="1"/>
            </a:lvl1pPr>
            <a:lvl2pPr marL="457186" indent="0">
              <a:buNone/>
              <a:defRPr sz="2000" b="1"/>
            </a:lvl2pPr>
            <a:lvl3pPr marL="914372" indent="0">
              <a:buNone/>
              <a:defRPr sz="1801" b="1"/>
            </a:lvl3pPr>
            <a:lvl4pPr marL="1371560" indent="0">
              <a:buNone/>
              <a:defRPr sz="1600" b="1"/>
            </a:lvl4pPr>
            <a:lvl5pPr marL="1828746" indent="0">
              <a:buNone/>
              <a:defRPr sz="1600" b="1"/>
            </a:lvl5pPr>
            <a:lvl6pPr marL="2285933" indent="0">
              <a:buNone/>
              <a:defRPr sz="1600" b="1"/>
            </a:lvl6pPr>
            <a:lvl7pPr marL="2743119" indent="0">
              <a:buNone/>
              <a:defRPr sz="1600" b="1"/>
            </a:lvl7pPr>
            <a:lvl8pPr marL="3200307" indent="0">
              <a:buNone/>
              <a:defRPr sz="1600" b="1"/>
            </a:lvl8pPr>
            <a:lvl9pPr marL="3657493" indent="0">
              <a:buNone/>
              <a:defRPr sz="1600" b="1"/>
            </a:lvl9pPr>
          </a:lstStyle>
          <a:p>
            <a:pPr lvl="0"/>
            <a:r>
              <a:rPr lang="de-DE"/>
              <a:t>Textmasterformat bearbeiten</a:t>
            </a:r>
          </a:p>
        </p:txBody>
      </p:sp>
      <p:sp>
        <p:nvSpPr>
          <p:cNvPr id="6" name="Inhaltsplatzhalter 5"/>
          <p:cNvSpPr>
            <a:spLocks noGrp="1"/>
          </p:cNvSpPr>
          <p:nvPr>
            <p:ph sz="quarter" idx="4"/>
          </p:nvPr>
        </p:nvSpPr>
        <p:spPr>
          <a:xfrm>
            <a:off x="6193372"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8" name="Rectangle 6"/>
          <p:cNvSpPr>
            <a:spLocks noGrp="1" noChangeArrowheads="1"/>
          </p:cNvSpPr>
          <p:nvPr>
            <p:ph type="sldNum" sz="quarter" idx="11"/>
          </p:nvPr>
        </p:nvSpPr>
        <p:spPr>
          <a:ln/>
        </p:spPr>
        <p:txBody>
          <a:bodyPr/>
          <a:lstStyle>
            <a:lvl1pPr>
              <a:defRPr/>
            </a:lvl1pPr>
          </a:lstStyle>
          <a:p>
            <a:pPr>
              <a:defRPr/>
            </a:pPr>
            <a:fld id="{864428F1-6CCA-429E-B97B-FE7EE3B9B397}" type="slidenum">
              <a:rPr lang="de-DE" altLang="de-DE"/>
              <a:pPr>
                <a:defRPr/>
              </a:pPr>
              <a:t>‹Nr.›</a:t>
            </a:fld>
            <a:endParaRPr lang="de-DE" altLang="de-DE"/>
          </a:p>
        </p:txBody>
      </p:sp>
    </p:spTree>
    <p:extLst>
      <p:ext uri="{BB962C8B-B14F-4D97-AF65-F5344CB8AC3E}">
        <p14:creationId xmlns:p14="http://schemas.microsoft.com/office/powerpoint/2010/main" val="40195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4" name="Rectangle 6"/>
          <p:cNvSpPr>
            <a:spLocks noGrp="1" noChangeArrowheads="1"/>
          </p:cNvSpPr>
          <p:nvPr>
            <p:ph type="sldNum" sz="quarter" idx="11"/>
          </p:nvPr>
        </p:nvSpPr>
        <p:spPr>
          <a:ln/>
        </p:spPr>
        <p:txBody>
          <a:bodyPr/>
          <a:lstStyle>
            <a:lvl1pPr>
              <a:defRPr/>
            </a:lvl1pPr>
          </a:lstStyle>
          <a:p>
            <a:pPr>
              <a:defRPr/>
            </a:pPr>
            <a:fld id="{D8BF4F28-2239-4FA9-AAD4-14454576CCBE}" type="slidenum">
              <a:rPr lang="de-DE" altLang="de-DE"/>
              <a:pPr>
                <a:defRPr/>
              </a:pPr>
              <a:t>‹Nr.›</a:t>
            </a:fld>
            <a:endParaRPr lang="de-DE" altLang="de-DE"/>
          </a:p>
        </p:txBody>
      </p:sp>
    </p:spTree>
    <p:extLst>
      <p:ext uri="{BB962C8B-B14F-4D97-AF65-F5344CB8AC3E}">
        <p14:creationId xmlns:p14="http://schemas.microsoft.com/office/powerpoint/2010/main" val="406272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3" name="Rectangle 6"/>
          <p:cNvSpPr>
            <a:spLocks noGrp="1" noChangeArrowheads="1"/>
          </p:cNvSpPr>
          <p:nvPr>
            <p:ph type="sldNum" sz="quarter" idx="11"/>
          </p:nvPr>
        </p:nvSpPr>
        <p:spPr>
          <a:ln/>
        </p:spPr>
        <p:txBody>
          <a:bodyPr/>
          <a:lstStyle>
            <a:lvl1pPr>
              <a:defRPr/>
            </a:lvl1pPr>
          </a:lstStyle>
          <a:p>
            <a:pPr>
              <a:defRPr/>
            </a:pPr>
            <a:fld id="{9576A002-4DB4-4B52-8615-3A8E54440BBC}" type="slidenum">
              <a:rPr lang="de-DE" altLang="de-DE"/>
              <a:pPr>
                <a:defRPr/>
              </a:pPr>
              <a:t>‹Nr.›</a:t>
            </a:fld>
            <a:endParaRPr lang="de-DE" altLang="de-DE"/>
          </a:p>
        </p:txBody>
      </p:sp>
    </p:spTree>
    <p:extLst>
      <p:ext uri="{BB962C8B-B14F-4D97-AF65-F5344CB8AC3E}">
        <p14:creationId xmlns:p14="http://schemas.microsoft.com/office/powerpoint/2010/main" val="413108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1"/>
            </a:lvl1pPr>
            <a:lvl2pPr marL="457186" indent="0">
              <a:buNone/>
              <a:defRPr sz="1200"/>
            </a:lvl2pPr>
            <a:lvl3pPr marL="914372" indent="0">
              <a:buNone/>
              <a:defRPr sz="1001"/>
            </a:lvl3pPr>
            <a:lvl4pPr marL="1371560" indent="0">
              <a:buNone/>
              <a:defRPr sz="900"/>
            </a:lvl4pPr>
            <a:lvl5pPr marL="1828746" indent="0">
              <a:buNone/>
              <a:defRPr sz="900"/>
            </a:lvl5pPr>
            <a:lvl6pPr marL="2285933" indent="0">
              <a:buNone/>
              <a:defRPr sz="900"/>
            </a:lvl6pPr>
            <a:lvl7pPr marL="2743119" indent="0">
              <a:buNone/>
              <a:defRPr sz="900"/>
            </a:lvl7pPr>
            <a:lvl8pPr marL="3200307" indent="0">
              <a:buNone/>
              <a:defRPr sz="900"/>
            </a:lvl8pPr>
            <a:lvl9pPr marL="3657493" indent="0">
              <a:buNone/>
              <a:defRPr sz="900"/>
            </a:lvl9pPr>
          </a:lstStyle>
          <a:p>
            <a:pPr lvl="0"/>
            <a:r>
              <a:rPr lang="de-DE"/>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6" name="Rectangle 6"/>
          <p:cNvSpPr>
            <a:spLocks noGrp="1" noChangeArrowheads="1"/>
          </p:cNvSpPr>
          <p:nvPr>
            <p:ph type="sldNum" sz="quarter" idx="11"/>
          </p:nvPr>
        </p:nvSpPr>
        <p:spPr>
          <a:ln/>
        </p:spPr>
        <p:txBody>
          <a:bodyPr/>
          <a:lstStyle>
            <a:lvl1pPr>
              <a:defRPr/>
            </a:lvl1pPr>
          </a:lstStyle>
          <a:p>
            <a:pPr>
              <a:defRPr/>
            </a:pPr>
            <a:fld id="{66CE095E-2906-47C2-B247-F30463D5BE63}" type="slidenum">
              <a:rPr lang="de-DE" altLang="de-DE"/>
              <a:pPr>
                <a:defRPr/>
              </a:pPr>
              <a:t>‹Nr.›</a:t>
            </a:fld>
            <a:endParaRPr lang="de-DE" altLang="de-DE"/>
          </a:p>
        </p:txBody>
      </p:sp>
    </p:spTree>
    <p:extLst>
      <p:ext uri="{BB962C8B-B14F-4D97-AF65-F5344CB8AC3E}">
        <p14:creationId xmlns:p14="http://schemas.microsoft.com/office/powerpoint/2010/main" val="208432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186" indent="0">
              <a:buNone/>
              <a:defRPr sz="2800"/>
            </a:lvl2pPr>
            <a:lvl3pPr marL="914372" indent="0">
              <a:buNone/>
              <a:defRPr sz="2400"/>
            </a:lvl3pPr>
            <a:lvl4pPr marL="1371560" indent="0">
              <a:buNone/>
              <a:defRPr sz="2000"/>
            </a:lvl4pPr>
            <a:lvl5pPr marL="1828746" indent="0">
              <a:buNone/>
              <a:defRPr sz="2000"/>
            </a:lvl5pPr>
            <a:lvl6pPr marL="2285933" indent="0">
              <a:buNone/>
              <a:defRPr sz="2000"/>
            </a:lvl6pPr>
            <a:lvl7pPr marL="2743119" indent="0">
              <a:buNone/>
              <a:defRPr sz="2000"/>
            </a:lvl7pPr>
            <a:lvl8pPr marL="3200307" indent="0">
              <a:buNone/>
              <a:defRPr sz="2000"/>
            </a:lvl8pPr>
            <a:lvl9pPr marL="3657493"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1"/>
            </a:lvl1pPr>
            <a:lvl2pPr marL="457186" indent="0">
              <a:buNone/>
              <a:defRPr sz="1200"/>
            </a:lvl2pPr>
            <a:lvl3pPr marL="914372" indent="0">
              <a:buNone/>
              <a:defRPr sz="1001"/>
            </a:lvl3pPr>
            <a:lvl4pPr marL="1371560" indent="0">
              <a:buNone/>
              <a:defRPr sz="900"/>
            </a:lvl4pPr>
            <a:lvl5pPr marL="1828746" indent="0">
              <a:buNone/>
              <a:defRPr sz="900"/>
            </a:lvl5pPr>
            <a:lvl6pPr marL="2285933" indent="0">
              <a:buNone/>
              <a:defRPr sz="900"/>
            </a:lvl6pPr>
            <a:lvl7pPr marL="2743119" indent="0">
              <a:buNone/>
              <a:defRPr sz="900"/>
            </a:lvl7pPr>
            <a:lvl8pPr marL="3200307" indent="0">
              <a:buNone/>
              <a:defRPr sz="900"/>
            </a:lvl8pPr>
            <a:lvl9pPr marL="3657493" indent="0">
              <a:buNone/>
              <a:defRPr sz="900"/>
            </a:lvl9pPr>
          </a:lstStyle>
          <a:p>
            <a:pPr lvl="0"/>
            <a:r>
              <a:rPr lang="de-DE"/>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PowerPoint-Vorlage Stadt Herten</a:t>
            </a:r>
          </a:p>
        </p:txBody>
      </p:sp>
      <p:sp>
        <p:nvSpPr>
          <p:cNvPr id="6" name="Rectangle 6"/>
          <p:cNvSpPr>
            <a:spLocks noGrp="1" noChangeArrowheads="1"/>
          </p:cNvSpPr>
          <p:nvPr>
            <p:ph type="sldNum" sz="quarter" idx="11"/>
          </p:nvPr>
        </p:nvSpPr>
        <p:spPr>
          <a:ln/>
        </p:spPr>
        <p:txBody>
          <a:bodyPr/>
          <a:lstStyle>
            <a:lvl1pPr>
              <a:defRPr/>
            </a:lvl1pPr>
          </a:lstStyle>
          <a:p>
            <a:pPr>
              <a:defRPr/>
            </a:pPr>
            <a:fld id="{990BD69F-38B5-4E75-8D4A-897DDDCCDF30}" type="slidenum">
              <a:rPr lang="de-DE" altLang="de-DE"/>
              <a:pPr>
                <a:defRPr/>
              </a:pPr>
              <a:t>‹Nr.›</a:t>
            </a:fld>
            <a:endParaRPr lang="de-DE" altLang="de-DE"/>
          </a:p>
        </p:txBody>
      </p:sp>
    </p:spTree>
    <p:extLst>
      <p:ext uri="{BB962C8B-B14F-4D97-AF65-F5344CB8AC3E}">
        <p14:creationId xmlns:p14="http://schemas.microsoft.com/office/powerpoint/2010/main" val="213662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39335" y="269875"/>
            <a:ext cx="1031663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1439335" y="1798639"/>
            <a:ext cx="10316633"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9" name="Rectangle 5"/>
          <p:cNvSpPr>
            <a:spLocks noGrp="1" noChangeArrowheads="1"/>
          </p:cNvSpPr>
          <p:nvPr>
            <p:ph type="ftr" sz="quarter" idx="3"/>
          </p:nvPr>
        </p:nvSpPr>
        <p:spPr bwMode="auto">
          <a:xfrm>
            <a:off x="1439338" y="6477002"/>
            <a:ext cx="8638117" cy="36036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100">
                <a:solidFill>
                  <a:srgbClr val="707173"/>
                </a:solidFill>
                <a:latin typeface="+mn-lt"/>
              </a:defRPr>
            </a:lvl1pPr>
          </a:lstStyle>
          <a:p>
            <a:pPr>
              <a:defRPr/>
            </a:pPr>
            <a:r>
              <a:rPr lang="de-DE"/>
              <a:t>PowerPoint-Vorlage Stadt Herten</a:t>
            </a:r>
          </a:p>
        </p:txBody>
      </p:sp>
      <p:sp>
        <p:nvSpPr>
          <p:cNvPr id="1030" name="Rectangle 6"/>
          <p:cNvSpPr>
            <a:spLocks noGrp="1" noChangeArrowheads="1"/>
          </p:cNvSpPr>
          <p:nvPr>
            <p:ph type="sldNum" sz="quarter" idx="4"/>
          </p:nvPr>
        </p:nvSpPr>
        <p:spPr bwMode="auto">
          <a:xfrm>
            <a:off x="10316638" y="6477002"/>
            <a:ext cx="1439333" cy="3603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100">
                <a:solidFill>
                  <a:srgbClr val="707173"/>
                </a:solidFill>
                <a:latin typeface="Calibri" panose="020F0502020204030204" pitchFamily="34" charset="0"/>
              </a:defRPr>
            </a:lvl1pPr>
          </a:lstStyle>
          <a:p>
            <a:pPr>
              <a:defRPr/>
            </a:pPr>
            <a:fld id="{BD10B91E-FB7A-4317-A046-CC2A7AD7E272}" type="slidenum">
              <a:rPr lang="de-DE" altLang="de-DE"/>
              <a:pPr>
                <a:defRPr/>
              </a:pPr>
              <a:t>‹Nr.›</a:t>
            </a:fld>
            <a:endParaRPr lang="de-DE" altLang="de-DE"/>
          </a:p>
        </p:txBody>
      </p:sp>
      <p:pic>
        <p:nvPicPr>
          <p:cNvPr id="2" name="Picture 14" descr="2012_03_09_stadt_herten_powerpoint_balken_stadt_2_m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 y="0"/>
            <a:ext cx="12022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6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600" b="1">
          <a:solidFill>
            <a:srgbClr val="007D40"/>
          </a:solidFill>
          <a:latin typeface="+mj-lt"/>
          <a:ea typeface="+mj-ea"/>
          <a:cs typeface="+mj-cs"/>
        </a:defRPr>
      </a:lvl1pPr>
      <a:lvl2pPr algn="l" rtl="0" eaLnBrk="0" fontAlgn="base" hangingPunct="0">
        <a:spcBef>
          <a:spcPct val="0"/>
        </a:spcBef>
        <a:spcAft>
          <a:spcPct val="0"/>
        </a:spcAft>
        <a:defRPr sz="3600" b="1">
          <a:solidFill>
            <a:srgbClr val="007D40"/>
          </a:solidFill>
          <a:latin typeface="Calibri" pitchFamily="34" charset="0"/>
        </a:defRPr>
      </a:lvl2pPr>
      <a:lvl3pPr algn="l" rtl="0" eaLnBrk="0" fontAlgn="base" hangingPunct="0">
        <a:spcBef>
          <a:spcPct val="0"/>
        </a:spcBef>
        <a:spcAft>
          <a:spcPct val="0"/>
        </a:spcAft>
        <a:defRPr sz="3600" b="1">
          <a:solidFill>
            <a:srgbClr val="007D40"/>
          </a:solidFill>
          <a:latin typeface="Calibri" pitchFamily="34" charset="0"/>
        </a:defRPr>
      </a:lvl3pPr>
      <a:lvl4pPr algn="l" rtl="0" eaLnBrk="0" fontAlgn="base" hangingPunct="0">
        <a:spcBef>
          <a:spcPct val="0"/>
        </a:spcBef>
        <a:spcAft>
          <a:spcPct val="0"/>
        </a:spcAft>
        <a:defRPr sz="3600" b="1">
          <a:solidFill>
            <a:srgbClr val="007D40"/>
          </a:solidFill>
          <a:latin typeface="Calibri" pitchFamily="34" charset="0"/>
        </a:defRPr>
      </a:lvl4pPr>
      <a:lvl5pPr algn="l" rtl="0" eaLnBrk="0" fontAlgn="base" hangingPunct="0">
        <a:spcBef>
          <a:spcPct val="0"/>
        </a:spcBef>
        <a:spcAft>
          <a:spcPct val="0"/>
        </a:spcAft>
        <a:defRPr sz="3600" b="1">
          <a:solidFill>
            <a:srgbClr val="007D40"/>
          </a:solidFill>
          <a:latin typeface="Calibri" pitchFamily="34" charset="0"/>
        </a:defRPr>
      </a:lvl5pPr>
      <a:lvl6pPr marL="457186" algn="l" rtl="0" fontAlgn="base">
        <a:spcBef>
          <a:spcPct val="0"/>
        </a:spcBef>
        <a:spcAft>
          <a:spcPct val="0"/>
        </a:spcAft>
        <a:defRPr sz="3600" b="1">
          <a:solidFill>
            <a:srgbClr val="007D40"/>
          </a:solidFill>
          <a:latin typeface="Calibri" pitchFamily="34" charset="0"/>
        </a:defRPr>
      </a:lvl6pPr>
      <a:lvl7pPr marL="914372" algn="l" rtl="0" fontAlgn="base">
        <a:spcBef>
          <a:spcPct val="0"/>
        </a:spcBef>
        <a:spcAft>
          <a:spcPct val="0"/>
        </a:spcAft>
        <a:defRPr sz="3600" b="1">
          <a:solidFill>
            <a:srgbClr val="007D40"/>
          </a:solidFill>
          <a:latin typeface="Calibri" pitchFamily="34" charset="0"/>
        </a:defRPr>
      </a:lvl7pPr>
      <a:lvl8pPr marL="1371560" algn="l" rtl="0" fontAlgn="base">
        <a:spcBef>
          <a:spcPct val="0"/>
        </a:spcBef>
        <a:spcAft>
          <a:spcPct val="0"/>
        </a:spcAft>
        <a:defRPr sz="3600" b="1">
          <a:solidFill>
            <a:srgbClr val="007D40"/>
          </a:solidFill>
          <a:latin typeface="Calibri" pitchFamily="34" charset="0"/>
        </a:defRPr>
      </a:lvl8pPr>
      <a:lvl9pPr marL="1828746" algn="l" rtl="0" fontAlgn="base">
        <a:spcBef>
          <a:spcPct val="0"/>
        </a:spcBef>
        <a:spcAft>
          <a:spcPct val="0"/>
        </a:spcAft>
        <a:defRPr sz="3600" b="1">
          <a:solidFill>
            <a:srgbClr val="007D40"/>
          </a:solidFill>
          <a:latin typeface="Calibri" pitchFamily="34" charset="0"/>
        </a:defRPr>
      </a:lvl9pPr>
    </p:titleStyle>
    <p:bodyStyle>
      <a:lvl1pPr marL="342890" indent="-342890" algn="l" rtl="0" eaLnBrk="0" fontAlgn="base" hangingPunct="0">
        <a:spcBef>
          <a:spcPct val="20000"/>
        </a:spcBef>
        <a:spcAft>
          <a:spcPct val="0"/>
        </a:spcAft>
        <a:buSzPct val="80000"/>
        <a:buChar char="•"/>
        <a:defRPr sz="2601">
          <a:solidFill>
            <a:schemeClr val="tx1"/>
          </a:solidFill>
          <a:latin typeface="+mn-lt"/>
          <a:ea typeface="+mn-ea"/>
          <a:cs typeface="+mn-cs"/>
        </a:defRPr>
      </a:lvl1pPr>
      <a:lvl2pPr marL="742928" indent="-285742" algn="l" rtl="0" eaLnBrk="0" fontAlgn="base" hangingPunct="0">
        <a:spcBef>
          <a:spcPct val="20000"/>
        </a:spcBef>
        <a:spcAft>
          <a:spcPct val="0"/>
        </a:spcAft>
        <a:buSzPct val="80000"/>
        <a:buChar char="•"/>
        <a:defRPr sz="2201">
          <a:solidFill>
            <a:schemeClr val="tx1"/>
          </a:solidFill>
          <a:latin typeface="+mn-lt"/>
        </a:defRPr>
      </a:lvl2pPr>
      <a:lvl3pPr marL="1142967" indent="-228593" algn="l" rtl="0" eaLnBrk="0" fontAlgn="base" hangingPunct="0">
        <a:spcBef>
          <a:spcPct val="20000"/>
        </a:spcBef>
        <a:spcAft>
          <a:spcPct val="0"/>
        </a:spcAft>
        <a:buSzPct val="80000"/>
        <a:buChar char="•"/>
        <a:defRPr sz="2201">
          <a:solidFill>
            <a:schemeClr val="tx1"/>
          </a:solidFill>
          <a:latin typeface="+mn-lt"/>
        </a:defRPr>
      </a:lvl3pPr>
      <a:lvl4pPr marL="1600153" indent="-228593" algn="l" rtl="0" eaLnBrk="0" fontAlgn="base" hangingPunct="0">
        <a:spcBef>
          <a:spcPct val="20000"/>
        </a:spcBef>
        <a:spcAft>
          <a:spcPct val="0"/>
        </a:spcAft>
        <a:buSzPct val="80000"/>
        <a:buChar char="•"/>
        <a:defRPr sz="2201">
          <a:solidFill>
            <a:schemeClr val="tx1"/>
          </a:solidFill>
          <a:latin typeface="+mn-lt"/>
        </a:defRPr>
      </a:lvl4pPr>
      <a:lvl5pPr marL="2057339" indent="-228593" algn="l" rtl="0" eaLnBrk="0" fontAlgn="base" hangingPunct="0">
        <a:spcBef>
          <a:spcPct val="20000"/>
        </a:spcBef>
        <a:spcAft>
          <a:spcPct val="0"/>
        </a:spcAft>
        <a:buSzPct val="80000"/>
        <a:buChar char="•"/>
        <a:defRPr sz="2201">
          <a:solidFill>
            <a:schemeClr val="tx1"/>
          </a:solidFill>
          <a:latin typeface="+mn-lt"/>
        </a:defRPr>
      </a:lvl5pPr>
      <a:lvl6pPr marL="2514526" indent="-228593" algn="l" rtl="0" fontAlgn="base">
        <a:spcBef>
          <a:spcPct val="20000"/>
        </a:spcBef>
        <a:spcAft>
          <a:spcPct val="0"/>
        </a:spcAft>
        <a:buSzPct val="80000"/>
        <a:buChar char="•"/>
        <a:defRPr sz="2201">
          <a:solidFill>
            <a:schemeClr val="tx1"/>
          </a:solidFill>
          <a:latin typeface="+mn-lt"/>
        </a:defRPr>
      </a:lvl6pPr>
      <a:lvl7pPr marL="2971714" indent="-228593" algn="l" rtl="0" fontAlgn="base">
        <a:spcBef>
          <a:spcPct val="20000"/>
        </a:spcBef>
        <a:spcAft>
          <a:spcPct val="0"/>
        </a:spcAft>
        <a:buSzPct val="80000"/>
        <a:buChar char="•"/>
        <a:defRPr sz="2201">
          <a:solidFill>
            <a:schemeClr val="tx1"/>
          </a:solidFill>
          <a:latin typeface="+mn-lt"/>
        </a:defRPr>
      </a:lvl7pPr>
      <a:lvl8pPr marL="3428900" indent="-228593" algn="l" rtl="0" fontAlgn="base">
        <a:spcBef>
          <a:spcPct val="20000"/>
        </a:spcBef>
        <a:spcAft>
          <a:spcPct val="0"/>
        </a:spcAft>
        <a:buSzPct val="80000"/>
        <a:buChar char="•"/>
        <a:defRPr sz="2201">
          <a:solidFill>
            <a:schemeClr val="tx1"/>
          </a:solidFill>
          <a:latin typeface="+mn-lt"/>
        </a:defRPr>
      </a:lvl8pPr>
      <a:lvl9pPr marL="3886086" indent="-228593" algn="l" rtl="0" fontAlgn="base">
        <a:spcBef>
          <a:spcPct val="20000"/>
        </a:spcBef>
        <a:spcAft>
          <a:spcPct val="0"/>
        </a:spcAft>
        <a:buSzPct val="80000"/>
        <a:buChar char="•"/>
        <a:defRPr sz="2201">
          <a:solidFill>
            <a:schemeClr val="tx1"/>
          </a:solidFill>
          <a:latin typeface="+mn-lt"/>
        </a:defRPr>
      </a:lvl9pPr>
    </p:bodyStyle>
    <p:otherStyle>
      <a:defPPr>
        <a:defRPr lang="de-DE"/>
      </a:defPPr>
      <a:lvl1pPr marL="0" algn="l" defTabSz="914372" rtl="0" eaLnBrk="1" latinLnBrk="0" hangingPunct="1">
        <a:defRPr sz="1801" kern="1200">
          <a:solidFill>
            <a:schemeClr val="tx1"/>
          </a:solidFill>
          <a:latin typeface="+mn-lt"/>
          <a:ea typeface="+mn-ea"/>
          <a:cs typeface="+mn-cs"/>
        </a:defRPr>
      </a:lvl1pPr>
      <a:lvl2pPr marL="457186" algn="l" defTabSz="914372" rtl="0" eaLnBrk="1" latinLnBrk="0" hangingPunct="1">
        <a:defRPr sz="1801" kern="1200">
          <a:solidFill>
            <a:schemeClr val="tx1"/>
          </a:solidFill>
          <a:latin typeface="+mn-lt"/>
          <a:ea typeface="+mn-ea"/>
          <a:cs typeface="+mn-cs"/>
        </a:defRPr>
      </a:lvl2pPr>
      <a:lvl3pPr marL="914372" algn="l" defTabSz="914372" rtl="0" eaLnBrk="1" latinLnBrk="0" hangingPunct="1">
        <a:defRPr sz="1801" kern="1200">
          <a:solidFill>
            <a:schemeClr val="tx1"/>
          </a:solidFill>
          <a:latin typeface="+mn-lt"/>
          <a:ea typeface="+mn-ea"/>
          <a:cs typeface="+mn-cs"/>
        </a:defRPr>
      </a:lvl3pPr>
      <a:lvl4pPr marL="1371560" algn="l" defTabSz="914372" rtl="0" eaLnBrk="1" latinLnBrk="0" hangingPunct="1">
        <a:defRPr sz="1801" kern="1200">
          <a:solidFill>
            <a:schemeClr val="tx1"/>
          </a:solidFill>
          <a:latin typeface="+mn-lt"/>
          <a:ea typeface="+mn-ea"/>
          <a:cs typeface="+mn-cs"/>
        </a:defRPr>
      </a:lvl4pPr>
      <a:lvl5pPr marL="1828746" algn="l" defTabSz="914372" rtl="0" eaLnBrk="1" latinLnBrk="0" hangingPunct="1">
        <a:defRPr sz="1801" kern="1200">
          <a:solidFill>
            <a:schemeClr val="tx1"/>
          </a:solidFill>
          <a:latin typeface="+mn-lt"/>
          <a:ea typeface="+mn-ea"/>
          <a:cs typeface="+mn-cs"/>
        </a:defRPr>
      </a:lvl5pPr>
      <a:lvl6pPr marL="2285933" algn="l" defTabSz="914372" rtl="0" eaLnBrk="1" latinLnBrk="0" hangingPunct="1">
        <a:defRPr sz="1801" kern="1200">
          <a:solidFill>
            <a:schemeClr val="tx1"/>
          </a:solidFill>
          <a:latin typeface="+mn-lt"/>
          <a:ea typeface="+mn-ea"/>
          <a:cs typeface="+mn-cs"/>
        </a:defRPr>
      </a:lvl6pPr>
      <a:lvl7pPr marL="2743119" algn="l" defTabSz="914372" rtl="0" eaLnBrk="1" latinLnBrk="0" hangingPunct="1">
        <a:defRPr sz="1801" kern="1200">
          <a:solidFill>
            <a:schemeClr val="tx1"/>
          </a:solidFill>
          <a:latin typeface="+mn-lt"/>
          <a:ea typeface="+mn-ea"/>
          <a:cs typeface="+mn-cs"/>
        </a:defRPr>
      </a:lvl7pPr>
      <a:lvl8pPr marL="3200307" algn="l" defTabSz="914372" rtl="0" eaLnBrk="1" latinLnBrk="0" hangingPunct="1">
        <a:defRPr sz="1801" kern="1200">
          <a:solidFill>
            <a:schemeClr val="tx1"/>
          </a:solidFill>
          <a:latin typeface="+mn-lt"/>
          <a:ea typeface="+mn-ea"/>
          <a:cs typeface="+mn-cs"/>
        </a:defRPr>
      </a:lvl8pPr>
      <a:lvl9pPr marL="3657493" algn="l" defTabSz="91437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07717" y="534487"/>
            <a:ext cx="5915283" cy="1368425"/>
          </a:xfrm>
        </p:spPr>
        <p:txBody>
          <a:bodyPr/>
          <a:lstStyle/>
          <a:p>
            <a:pPr>
              <a:defRPr/>
            </a:pPr>
            <a:r>
              <a:rPr lang="de-DE" sz="3600" dirty="0" smtClean="0">
                <a:solidFill>
                  <a:schemeClr val="bg2">
                    <a:lumMod val="20000"/>
                    <a:lumOff val="80000"/>
                  </a:schemeClr>
                </a:solidFill>
              </a:rPr>
              <a:t>Straßenbaumaßnahme</a:t>
            </a:r>
          </a:p>
          <a:p>
            <a:pPr>
              <a:defRPr/>
            </a:pPr>
            <a:r>
              <a:rPr lang="de-DE" sz="3600" dirty="0" err="1" smtClean="0">
                <a:solidFill>
                  <a:schemeClr val="bg2">
                    <a:lumMod val="20000"/>
                    <a:lumOff val="80000"/>
                  </a:schemeClr>
                </a:solidFill>
              </a:rPr>
              <a:t>Gertrudenstraße</a:t>
            </a:r>
            <a:r>
              <a:rPr lang="de-DE" sz="3600" dirty="0" smtClean="0">
                <a:solidFill>
                  <a:schemeClr val="bg2">
                    <a:lumMod val="20000"/>
                    <a:lumOff val="80000"/>
                  </a:schemeClr>
                </a:solidFill>
              </a:rPr>
              <a:t> und </a:t>
            </a:r>
          </a:p>
          <a:p>
            <a:pPr>
              <a:defRPr/>
            </a:pPr>
            <a:r>
              <a:rPr lang="de-DE" sz="3600" dirty="0" smtClean="0">
                <a:solidFill>
                  <a:schemeClr val="bg2">
                    <a:lumMod val="20000"/>
                    <a:lumOff val="80000"/>
                  </a:schemeClr>
                </a:solidFill>
              </a:rPr>
              <a:t>Kaiserallee</a:t>
            </a:r>
          </a:p>
        </p:txBody>
      </p:sp>
      <p:sp>
        <p:nvSpPr>
          <p:cNvPr id="4" name="Textfeld 3"/>
          <p:cNvSpPr txBox="1"/>
          <p:nvPr/>
        </p:nvSpPr>
        <p:spPr>
          <a:xfrm>
            <a:off x="307718" y="4505498"/>
            <a:ext cx="2327419" cy="1569660"/>
          </a:xfrm>
          <a:prstGeom prst="rect">
            <a:avLst/>
          </a:prstGeom>
          <a:noFill/>
        </p:spPr>
        <p:txBody>
          <a:bodyPr wrap="square" rtlCol="0">
            <a:spAutoFit/>
          </a:bodyPr>
          <a:lstStyle/>
          <a:p>
            <a:r>
              <a:rPr lang="de-DE" sz="2400" dirty="0" smtClean="0">
                <a:solidFill>
                  <a:schemeClr val="bg1"/>
                </a:solidFill>
              </a:rPr>
              <a:t>Anwohner-information</a:t>
            </a:r>
          </a:p>
          <a:p>
            <a:endParaRPr lang="de-DE" sz="2400" dirty="0">
              <a:solidFill>
                <a:schemeClr val="bg1"/>
              </a:solidFill>
            </a:endParaRPr>
          </a:p>
          <a:p>
            <a:r>
              <a:rPr lang="de-DE" sz="2400" dirty="0" smtClean="0">
                <a:solidFill>
                  <a:schemeClr val="bg1"/>
                </a:solidFill>
              </a:rPr>
              <a:t>am ……………..</a:t>
            </a:r>
            <a:endParaRPr lang="de-DE" sz="2400" dirty="0">
              <a:solidFill>
                <a:schemeClr val="bg1"/>
              </a:solidFill>
            </a:endParaRPr>
          </a:p>
        </p:txBody>
      </p:sp>
    </p:spTree>
    <p:extLst>
      <p:ext uri="{BB962C8B-B14F-4D97-AF65-F5344CB8AC3E}">
        <p14:creationId xmlns:p14="http://schemas.microsoft.com/office/powerpoint/2010/main" val="56468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Erläuterung </a:t>
            </a:r>
            <a:r>
              <a:rPr lang="de-DE" dirty="0" smtClean="0"/>
              <a:t>der Maßnahmen </a:t>
            </a:r>
            <a:endParaRPr lang="de-DE" dirty="0"/>
          </a:p>
        </p:txBody>
      </p:sp>
      <p:sp>
        <p:nvSpPr>
          <p:cNvPr id="3" name="Inhaltsplatzhalter 2"/>
          <p:cNvSpPr>
            <a:spLocks noGrp="1"/>
          </p:cNvSpPr>
          <p:nvPr>
            <p:ph idx="1"/>
          </p:nvPr>
        </p:nvSpPr>
        <p:spPr/>
        <p:txBody>
          <a:bodyPr/>
          <a:lstStyle/>
          <a:p>
            <a:pPr marL="0" indent="0">
              <a:buNone/>
            </a:pPr>
            <a:r>
              <a:rPr lang="de-DE" b="1" dirty="0" smtClean="0"/>
              <a:t>Beton und Pflasterarbeiten: </a:t>
            </a:r>
          </a:p>
          <a:p>
            <a:endParaRPr lang="de-DE" b="1" dirty="0"/>
          </a:p>
          <a:p>
            <a:pPr lvl="1"/>
            <a:r>
              <a:rPr lang="de-DE" dirty="0" smtClean="0"/>
              <a:t>Neue Rinne herstellen [24/16/14, grau]</a:t>
            </a:r>
          </a:p>
          <a:p>
            <a:pPr lvl="1"/>
            <a:r>
              <a:rPr lang="de-DE" dirty="0" smtClean="0"/>
              <a:t>Bordsteine regulieren </a:t>
            </a:r>
          </a:p>
          <a:p>
            <a:pPr lvl="1"/>
            <a:r>
              <a:rPr lang="de-DE" dirty="0" smtClean="0"/>
              <a:t>Pflaster und Platten anpassen [Gehweg] </a:t>
            </a:r>
          </a:p>
          <a:p>
            <a:pPr lvl="1"/>
            <a:r>
              <a:rPr lang="de-DE" dirty="0" smtClean="0"/>
              <a:t>Bushaltestellen </a:t>
            </a:r>
          </a:p>
          <a:p>
            <a:pPr lvl="1"/>
            <a:r>
              <a:rPr lang="de-DE" dirty="0" smtClean="0"/>
              <a:t>Baumscheiben erstellen [mind. 12 m³]</a:t>
            </a:r>
          </a:p>
          <a:p>
            <a:pPr lvl="1"/>
            <a:r>
              <a:rPr lang="de-DE" dirty="0" smtClean="0"/>
              <a:t>Bordsteinabsenkungen im Bereich der Gehwegübergänge</a:t>
            </a:r>
          </a:p>
          <a:p>
            <a:pPr lvl="1"/>
            <a:r>
              <a:rPr lang="de-DE" dirty="0" smtClean="0"/>
              <a:t>Straßenabläufe setzen und regulieren   </a:t>
            </a:r>
            <a:endParaRPr lang="de-DE"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10</a:t>
            </a:fld>
            <a:endParaRPr lang="de-DE" altLang="de-DE"/>
          </a:p>
        </p:txBody>
      </p:sp>
    </p:spTree>
    <p:extLst>
      <p:ext uri="{BB962C8B-B14F-4D97-AF65-F5344CB8AC3E}">
        <p14:creationId xmlns:p14="http://schemas.microsoft.com/office/powerpoint/2010/main" val="2395027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Erläuterung </a:t>
            </a:r>
            <a:r>
              <a:rPr lang="de-DE" dirty="0" smtClean="0"/>
              <a:t>der Maßnahmen </a:t>
            </a:r>
            <a:endParaRPr lang="de-DE" dirty="0"/>
          </a:p>
        </p:txBody>
      </p:sp>
      <p:sp>
        <p:nvSpPr>
          <p:cNvPr id="3" name="Inhaltsplatzhalter 2"/>
          <p:cNvSpPr>
            <a:spLocks noGrp="1"/>
          </p:cNvSpPr>
          <p:nvPr>
            <p:ph idx="1"/>
          </p:nvPr>
        </p:nvSpPr>
        <p:spPr/>
        <p:txBody>
          <a:bodyPr/>
          <a:lstStyle/>
          <a:p>
            <a:pPr marL="0" indent="0">
              <a:buNone/>
            </a:pPr>
            <a:r>
              <a:rPr lang="de-DE" b="1" dirty="0" err="1" smtClean="0"/>
              <a:t>Fräs</a:t>
            </a:r>
            <a:r>
              <a:rPr lang="de-DE" b="1" dirty="0" smtClean="0"/>
              <a:t>/Bodenarbeiten:</a:t>
            </a:r>
            <a:r>
              <a:rPr lang="de-DE" dirty="0" smtClean="0"/>
              <a:t>  </a:t>
            </a:r>
          </a:p>
          <a:p>
            <a:endParaRPr lang="de-DE" dirty="0"/>
          </a:p>
          <a:p>
            <a:pPr lvl="1"/>
            <a:r>
              <a:rPr lang="de-DE" dirty="0" smtClean="0"/>
              <a:t>Abfräsen der Asphaltschichten </a:t>
            </a:r>
          </a:p>
          <a:p>
            <a:pPr lvl="1"/>
            <a:endParaRPr lang="de-DE" dirty="0" smtClean="0"/>
          </a:p>
          <a:p>
            <a:pPr lvl="1"/>
            <a:r>
              <a:rPr lang="de-DE" dirty="0" smtClean="0"/>
              <a:t>Bodenausheben [bis 55 cm ]</a:t>
            </a:r>
          </a:p>
          <a:p>
            <a:pPr lvl="1"/>
            <a:endParaRPr lang="de-DE" dirty="0" smtClean="0"/>
          </a:p>
          <a:p>
            <a:pPr lvl="1"/>
            <a:r>
              <a:rPr lang="de-DE" dirty="0" smtClean="0"/>
              <a:t>Substrat in den Baumscheiben einbauen [12 m³]</a:t>
            </a:r>
          </a:p>
          <a:p>
            <a:pPr lvl="1"/>
            <a:endParaRPr lang="de-DE" dirty="0" smtClean="0"/>
          </a:p>
          <a:p>
            <a:pPr lvl="1"/>
            <a:r>
              <a:rPr lang="de-DE" dirty="0" smtClean="0"/>
              <a:t>Frostschutzschicht [0/45] einbauen </a:t>
            </a:r>
          </a:p>
          <a:p>
            <a:pPr lvl="1"/>
            <a:endParaRPr lang="de-DE" dirty="0" smtClean="0"/>
          </a:p>
          <a:p>
            <a:pPr lvl="1"/>
            <a:endParaRPr lang="de-DE" dirty="0" smtClean="0"/>
          </a:p>
          <a:p>
            <a:pPr lvl="1"/>
            <a:endParaRPr lang="de-DE" dirty="0"/>
          </a:p>
          <a:p>
            <a:pPr lvl="1"/>
            <a:endParaRPr lang="de-DE" dirty="0" smtClean="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11</a:t>
            </a:fld>
            <a:endParaRPr lang="de-DE" altLang="de-DE"/>
          </a:p>
        </p:txBody>
      </p:sp>
    </p:spTree>
    <p:extLst>
      <p:ext uri="{BB962C8B-B14F-4D97-AF65-F5344CB8AC3E}">
        <p14:creationId xmlns:p14="http://schemas.microsoft.com/office/powerpoint/2010/main" val="542439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Erläuterung </a:t>
            </a:r>
            <a:r>
              <a:rPr lang="de-DE" dirty="0" smtClean="0"/>
              <a:t>der Maßnahmen </a:t>
            </a:r>
            <a:endParaRPr lang="de-DE" dirty="0"/>
          </a:p>
        </p:txBody>
      </p:sp>
      <p:sp>
        <p:nvSpPr>
          <p:cNvPr id="3" name="Inhaltsplatzhalter 2"/>
          <p:cNvSpPr>
            <a:spLocks noGrp="1"/>
          </p:cNvSpPr>
          <p:nvPr>
            <p:ph idx="1"/>
          </p:nvPr>
        </p:nvSpPr>
        <p:spPr/>
        <p:txBody>
          <a:bodyPr/>
          <a:lstStyle/>
          <a:p>
            <a:pPr marL="0" indent="0">
              <a:buNone/>
            </a:pPr>
            <a:r>
              <a:rPr lang="de-DE" b="1" dirty="0" smtClean="0"/>
              <a:t>Asphaltarbeiten</a:t>
            </a:r>
            <a:r>
              <a:rPr lang="de-DE" dirty="0"/>
              <a:t>:</a:t>
            </a:r>
            <a:endParaRPr lang="de-DE" dirty="0" smtClean="0"/>
          </a:p>
          <a:p>
            <a:pPr lvl="1"/>
            <a:endParaRPr lang="de-DE" dirty="0"/>
          </a:p>
          <a:p>
            <a:pPr lvl="1"/>
            <a:r>
              <a:rPr lang="de-DE" dirty="0" smtClean="0"/>
              <a:t>Einbau der Asphalttragschicht [16cm]</a:t>
            </a:r>
          </a:p>
          <a:p>
            <a:pPr lvl="1"/>
            <a:endParaRPr lang="de-DE" dirty="0" smtClean="0"/>
          </a:p>
          <a:p>
            <a:pPr lvl="1"/>
            <a:r>
              <a:rPr lang="de-DE" dirty="0" smtClean="0"/>
              <a:t>Einbau der Asphaltdecksicht [4cm]</a:t>
            </a:r>
          </a:p>
          <a:p>
            <a:pPr lvl="1"/>
            <a:endParaRPr lang="de-DE" dirty="0"/>
          </a:p>
          <a:p>
            <a:pPr lvl="1"/>
            <a:r>
              <a:rPr lang="de-DE" dirty="0" smtClean="0"/>
              <a:t>Schneiden und vergießen</a:t>
            </a:r>
          </a:p>
          <a:p>
            <a:pPr lvl="1"/>
            <a:endParaRPr lang="de-DE" dirty="0"/>
          </a:p>
          <a:p>
            <a:pPr marL="457186" lvl="1" indent="0">
              <a:buNone/>
            </a:pPr>
            <a:r>
              <a:rPr lang="de-DE" dirty="0" smtClean="0"/>
              <a:t>-&gt; Markierungsarbeiten im Anschluss </a:t>
            </a:r>
          </a:p>
          <a:p>
            <a:pPr lvl="1"/>
            <a:endParaRPr lang="de-DE" dirty="0"/>
          </a:p>
          <a:p>
            <a:pPr lvl="1"/>
            <a:endParaRPr lang="de-DE" dirty="0" smtClean="0"/>
          </a:p>
          <a:p>
            <a:pPr lvl="1"/>
            <a:endParaRPr lang="de-DE"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12</a:t>
            </a:fld>
            <a:endParaRPr lang="de-DE" altLang="de-DE"/>
          </a:p>
        </p:txBody>
      </p:sp>
    </p:spTree>
    <p:extLst>
      <p:ext uri="{BB962C8B-B14F-4D97-AF65-F5344CB8AC3E}">
        <p14:creationId xmlns:p14="http://schemas.microsoft.com/office/powerpoint/2010/main" val="3282030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dirty="0" smtClean="0"/>
              <a:t>PowerPoint-Vorlage Stadt Herten</a:t>
            </a:r>
            <a:endParaRPr lang="de-DE" dirty="0"/>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13</a:t>
            </a:fld>
            <a:endParaRPr lang="de-DE" altLang="de-DE"/>
          </a:p>
        </p:txBody>
      </p:sp>
      <p:sp>
        <p:nvSpPr>
          <p:cNvPr id="7" name="Titel 1"/>
          <p:cNvSpPr txBox="1">
            <a:spLocks/>
          </p:cNvSpPr>
          <p:nvPr/>
        </p:nvSpPr>
        <p:spPr bwMode="auto">
          <a:xfrm>
            <a:off x="1240371" y="0"/>
            <a:ext cx="105156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7D40"/>
                </a:solidFill>
                <a:latin typeface="+mj-lt"/>
                <a:ea typeface="+mj-ea"/>
                <a:cs typeface="+mj-cs"/>
              </a:defRPr>
            </a:lvl1pPr>
            <a:lvl2pPr algn="l" rtl="0" eaLnBrk="0" fontAlgn="base" hangingPunct="0">
              <a:spcBef>
                <a:spcPct val="0"/>
              </a:spcBef>
              <a:spcAft>
                <a:spcPct val="0"/>
              </a:spcAft>
              <a:defRPr sz="3600" b="1">
                <a:solidFill>
                  <a:srgbClr val="007D40"/>
                </a:solidFill>
                <a:latin typeface="Calibri" pitchFamily="34" charset="0"/>
              </a:defRPr>
            </a:lvl2pPr>
            <a:lvl3pPr algn="l" rtl="0" eaLnBrk="0" fontAlgn="base" hangingPunct="0">
              <a:spcBef>
                <a:spcPct val="0"/>
              </a:spcBef>
              <a:spcAft>
                <a:spcPct val="0"/>
              </a:spcAft>
              <a:defRPr sz="3600" b="1">
                <a:solidFill>
                  <a:srgbClr val="007D40"/>
                </a:solidFill>
                <a:latin typeface="Calibri" pitchFamily="34" charset="0"/>
              </a:defRPr>
            </a:lvl3pPr>
            <a:lvl4pPr algn="l" rtl="0" eaLnBrk="0" fontAlgn="base" hangingPunct="0">
              <a:spcBef>
                <a:spcPct val="0"/>
              </a:spcBef>
              <a:spcAft>
                <a:spcPct val="0"/>
              </a:spcAft>
              <a:defRPr sz="3600" b="1">
                <a:solidFill>
                  <a:srgbClr val="007D40"/>
                </a:solidFill>
                <a:latin typeface="Calibri" pitchFamily="34" charset="0"/>
              </a:defRPr>
            </a:lvl4pPr>
            <a:lvl5pPr algn="l" rtl="0" eaLnBrk="0" fontAlgn="base" hangingPunct="0">
              <a:spcBef>
                <a:spcPct val="0"/>
              </a:spcBef>
              <a:spcAft>
                <a:spcPct val="0"/>
              </a:spcAft>
              <a:defRPr sz="3600" b="1">
                <a:solidFill>
                  <a:srgbClr val="007D40"/>
                </a:solidFill>
                <a:latin typeface="Calibri" pitchFamily="34" charset="0"/>
              </a:defRPr>
            </a:lvl5pPr>
            <a:lvl6pPr marL="457186" algn="l" rtl="0" fontAlgn="base">
              <a:spcBef>
                <a:spcPct val="0"/>
              </a:spcBef>
              <a:spcAft>
                <a:spcPct val="0"/>
              </a:spcAft>
              <a:defRPr sz="3600" b="1">
                <a:solidFill>
                  <a:srgbClr val="007D40"/>
                </a:solidFill>
                <a:latin typeface="Calibri" pitchFamily="34" charset="0"/>
              </a:defRPr>
            </a:lvl6pPr>
            <a:lvl7pPr marL="914372" algn="l" rtl="0" fontAlgn="base">
              <a:spcBef>
                <a:spcPct val="0"/>
              </a:spcBef>
              <a:spcAft>
                <a:spcPct val="0"/>
              </a:spcAft>
              <a:defRPr sz="3600" b="1">
                <a:solidFill>
                  <a:srgbClr val="007D40"/>
                </a:solidFill>
                <a:latin typeface="Calibri" pitchFamily="34" charset="0"/>
              </a:defRPr>
            </a:lvl7pPr>
            <a:lvl8pPr marL="1371560" algn="l" rtl="0" fontAlgn="base">
              <a:spcBef>
                <a:spcPct val="0"/>
              </a:spcBef>
              <a:spcAft>
                <a:spcPct val="0"/>
              </a:spcAft>
              <a:defRPr sz="3600" b="1">
                <a:solidFill>
                  <a:srgbClr val="007D40"/>
                </a:solidFill>
                <a:latin typeface="Calibri" pitchFamily="34" charset="0"/>
              </a:defRPr>
            </a:lvl8pPr>
            <a:lvl9pPr marL="1828746" algn="l" rtl="0" fontAlgn="base">
              <a:spcBef>
                <a:spcPct val="0"/>
              </a:spcBef>
              <a:spcAft>
                <a:spcPct val="0"/>
              </a:spcAft>
              <a:defRPr sz="3600" b="1">
                <a:solidFill>
                  <a:srgbClr val="007D40"/>
                </a:solidFill>
                <a:latin typeface="Calibri" pitchFamily="34" charset="0"/>
              </a:defRPr>
            </a:lvl9pPr>
          </a:lstStyle>
          <a:p>
            <a:r>
              <a:rPr lang="de-DE" kern="0" dirty="0" smtClean="0"/>
              <a:t>Warum erhalten wir die großen Bäume</a:t>
            </a:r>
            <a:endParaRPr lang="de-DE" kern="0" dirty="0"/>
          </a:p>
        </p:txBody>
      </p:sp>
      <p:sp>
        <p:nvSpPr>
          <p:cNvPr id="9" name="Inhaltsplatzhalter 2"/>
          <p:cNvSpPr>
            <a:spLocks noGrp="1"/>
          </p:cNvSpPr>
          <p:nvPr>
            <p:ph idx="1"/>
          </p:nvPr>
        </p:nvSpPr>
        <p:spPr>
          <a:xfrm>
            <a:off x="6198081" y="1390017"/>
            <a:ext cx="5641644" cy="5022530"/>
          </a:xfrm>
        </p:spPr>
        <p:txBody>
          <a:bodyPr>
            <a:normAutofit lnSpcReduction="10000"/>
          </a:bodyPr>
          <a:lstStyle/>
          <a:p>
            <a:r>
              <a:rPr lang="de-DE" sz="2000" dirty="0"/>
              <a:t>Bäume sind die wichtigsten </a:t>
            </a:r>
            <a:r>
              <a:rPr lang="de-DE" sz="2000" b="1" dirty="0"/>
              <a:t>Ökodienstleister</a:t>
            </a:r>
            <a:r>
              <a:rPr lang="de-DE" sz="2000" dirty="0"/>
              <a:t> für alle:</a:t>
            </a:r>
            <a:br>
              <a:rPr lang="de-DE" sz="2000" dirty="0"/>
            </a:br>
            <a:r>
              <a:rPr lang="de-DE" sz="2000" dirty="0"/>
              <a:t>sie liefern </a:t>
            </a:r>
            <a:r>
              <a:rPr lang="de-DE" sz="2000" b="1" dirty="0"/>
              <a:t>Sauerstoff</a:t>
            </a:r>
            <a:r>
              <a:rPr lang="de-DE" sz="2000" dirty="0"/>
              <a:t>, spenden </a:t>
            </a:r>
            <a:r>
              <a:rPr lang="de-DE" sz="2000" b="1" dirty="0"/>
              <a:t>Schatten</a:t>
            </a:r>
            <a:r>
              <a:rPr lang="de-DE" sz="2000" dirty="0"/>
              <a:t>, kühlen durch Verdunstung, binden Staub, speichern Kohlenstoff</a:t>
            </a:r>
            <a:br>
              <a:rPr lang="de-DE" sz="2000" dirty="0"/>
            </a:br>
            <a:r>
              <a:rPr lang="de-DE" sz="2000" dirty="0"/>
              <a:t>regulieren den Wasserhaushalt des Bodens, binden </a:t>
            </a:r>
            <a:r>
              <a:rPr lang="de-DE" sz="2000" dirty="0" smtClean="0"/>
              <a:t>Regenwasser</a:t>
            </a:r>
          </a:p>
          <a:p>
            <a:endParaRPr lang="de-DE" sz="2000" dirty="0"/>
          </a:p>
          <a:p>
            <a:r>
              <a:rPr lang="de-DE" sz="2000" dirty="0"/>
              <a:t>Bäume </a:t>
            </a:r>
            <a:r>
              <a:rPr lang="de-DE" sz="2000" b="1" dirty="0"/>
              <a:t>gestalten und gliedern </a:t>
            </a:r>
            <a:r>
              <a:rPr lang="de-DE" sz="2000" dirty="0"/>
              <a:t>unsere Stadt und unsere Landschaft.</a:t>
            </a:r>
            <a:br>
              <a:rPr lang="de-DE" sz="2000" dirty="0"/>
            </a:br>
            <a:endParaRPr lang="de-DE" sz="2000" dirty="0"/>
          </a:p>
          <a:p>
            <a:pPr lvl="0"/>
            <a:r>
              <a:rPr lang="de-DE" sz="2000" dirty="0"/>
              <a:t>Von der Wurzel bis zur Krone ist ein Baum </a:t>
            </a:r>
            <a:r>
              <a:rPr lang="de-DE" sz="2000" b="1" dirty="0"/>
              <a:t>Nahrungsquelle</a:t>
            </a:r>
            <a:r>
              <a:rPr lang="de-DE" sz="2000" dirty="0"/>
              <a:t> und </a:t>
            </a:r>
            <a:r>
              <a:rPr lang="de-DE" sz="2000" b="1" dirty="0"/>
              <a:t>Lebensraum</a:t>
            </a:r>
            <a:r>
              <a:rPr lang="de-DE" sz="2000" dirty="0"/>
              <a:t> für viele </a:t>
            </a:r>
            <a:r>
              <a:rPr lang="de-DE" sz="2000" b="1" dirty="0"/>
              <a:t>Tiere</a:t>
            </a:r>
            <a:r>
              <a:rPr lang="de-DE" sz="2000" dirty="0"/>
              <a:t>.</a:t>
            </a:r>
            <a:br>
              <a:rPr lang="de-DE" sz="2000" dirty="0"/>
            </a:br>
            <a:r>
              <a:rPr lang="de-DE" sz="2000" dirty="0"/>
              <a:t>Große (heimische) Bäume bieten Raum für </a:t>
            </a:r>
            <a:r>
              <a:rPr lang="de-DE" sz="2000" b="1" dirty="0"/>
              <a:t>Artenvielfalt</a:t>
            </a:r>
            <a:r>
              <a:rPr lang="de-DE" sz="2000" dirty="0"/>
              <a:t>, insbesondere für Insekten</a:t>
            </a:r>
            <a:br>
              <a:rPr lang="de-DE" sz="2000" dirty="0"/>
            </a:br>
            <a:endParaRPr lang="de-DE" sz="2000" dirty="0"/>
          </a:p>
        </p:txBody>
      </p:sp>
      <p:pic>
        <p:nvPicPr>
          <p:cNvPr id="10" name="Picture 2" descr="Quellbild anzeigen"/>
          <p:cNvPicPr>
            <a:picLocks noChangeAspect="1" noChangeArrowheads="1"/>
          </p:cNvPicPr>
          <p:nvPr/>
        </p:nvPicPr>
        <p:blipFill rotWithShape="1">
          <a:blip r:embed="rId2">
            <a:extLst>
              <a:ext uri="{28A0092B-C50C-407E-A947-70E740481C1C}">
                <a14:useLocalDpi xmlns:a14="http://schemas.microsoft.com/office/drawing/2010/main" val="0"/>
              </a:ext>
            </a:extLst>
          </a:blip>
          <a:srcRect l="60469"/>
          <a:stretch/>
        </p:blipFill>
        <p:spPr bwMode="auto">
          <a:xfrm>
            <a:off x="2924325" y="1392559"/>
            <a:ext cx="3215772" cy="45811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Quellbild anzeigen"/>
          <p:cNvPicPr>
            <a:picLocks noChangeAspect="1" noChangeArrowheads="1"/>
          </p:cNvPicPr>
          <p:nvPr/>
        </p:nvPicPr>
        <p:blipFill rotWithShape="1">
          <a:blip r:embed="rId2">
            <a:extLst>
              <a:ext uri="{28A0092B-C50C-407E-A947-70E740481C1C}">
                <a14:useLocalDpi xmlns:a14="http://schemas.microsoft.com/office/drawing/2010/main" val="0"/>
              </a:ext>
            </a:extLst>
          </a:blip>
          <a:srcRect l="26148" t="25050" r="54181"/>
          <a:stretch/>
        </p:blipFill>
        <p:spPr bwMode="auto">
          <a:xfrm>
            <a:off x="1240371" y="2540148"/>
            <a:ext cx="1600200" cy="343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1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Baumscheiben</a:t>
            </a:r>
            <a:endParaRPr lang="de-DE" dirty="0"/>
          </a:p>
        </p:txBody>
      </p:sp>
      <p:sp>
        <p:nvSpPr>
          <p:cNvPr id="3" name="Inhaltsplatzhalter 2"/>
          <p:cNvSpPr>
            <a:spLocks noGrp="1"/>
          </p:cNvSpPr>
          <p:nvPr>
            <p:ph sz="half" idx="1"/>
          </p:nvPr>
        </p:nvSpPr>
        <p:spPr>
          <a:xfrm>
            <a:off x="1380297" y="1283250"/>
            <a:ext cx="5056716" cy="4318000"/>
          </a:xfrm>
        </p:spPr>
        <p:txBody>
          <a:bodyPr/>
          <a:lstStyle/>
          <a:p>
            <a:pPr marL="0" indent="0">
              <a:buNone/>
            </a:pPr>
            <a:r>
              <a:rPr lang="de-DE" b="1" dirty="0" err="1" smtClean="0"/>
              <a:t>Gertrudenstraße</a:t>
            </a:r>
            <a:r>
              <a:rPr lang="de-DE" b="1" dirty="0" smtClean="0"/>
              <a:t> </a:t>
            </a:r>
            <a:r>
              <a:rPr lang="de-DE" b="1" u="sng" dirty="0" smtClean="0"/>
              <a:t>1</a:t>
            </a:r>
            <a:r>
              <a:rPr lang="de-DE" b="1" dirty="0" smtClean="0"/>
              <a:t> Standort </a:t>
            </a:r>
            <a:endParaRPr lang="de-DE" b="1" dirty="0"/>
          </a:p>
        </p:txBody>
      </p:sp>
      <p:sp>
        <p:nvSpPr>
          <p:cNvPr id="8" name="Inhaltsplatzhalter 7"/>
          <p:cNvSpPr>
            <a:spLocks noGrp="1"/>
          </p:cNvSpPr>
          <p:nvPr>
            <p:ph sz="half" idx="2"/>
          </p:nvPr>
        </p:nvSpPr>
        <p:spPr>
          <a:xfrm>
            <a:off x="8970914" y="1872026"/>
            <a:ext cx="2650279" cy="4273419"/>
          </a:xfrm>
        </p:spPr>
        <p:txBody>
          <a:bodyPr/>
          <a:lstStyle/>
          <a:p>
            <a:r>
              <a:rPr lang="de-DE" sz="1800" dirty="0" smtClean="0"/>
              <a:t>Schulwegsicherung </a:t>
            </a:r>
          </a:p>
          <a:p>
            <a:r>
              <a:rPr lang="de-DE" sz="1800" dirty="0" smtClean="0"/>
              <a:t>Kita </a:t>
            </a:r>
          </a:p>
          <a:p>
            <a:r>
              <a:rPr lang="de-DE" sz="1800" dirty="0" smtClean="0"/>
              <a:t>Seniorenheim </a:t>
            </a:r>
          </a:p>
          <a:p>
            <a:r>
              <a:rPr lang="de-DE" sz="1800" dirty="0" smtClean="0"/>
              <a:t>Park</a:t>
            </a:r>
          </a:p>
          <a:p>
            <a:r>
              <a:rPr lang="de-DE" sz="1800" dirty="0" smtClean="0"/>
              <a:t>Arztpraxis </a:t>
            </a:r>
          </a:p>
          <a:p>
            <a:r>
              <a:rPr lang="de-DE" sz="1800" dirty="0" smtClean="0"/>
              <a:t>Netto, Eisdiele </a:t>
            </a:r>
          </a:p>
          <a:p>
            <a:pPr marL="0" indent="0">
              <a:buNone/>
            </a:pPr>
            <a:endParaRPr lang="de-DE" sz="1800" dirty="0" smtClean="0"/>
          </a:p>
          <a:p>
            <a:pPr marL="0" indent="0">
              <a:buNone/>
            </a:pPr>
            <a:endParaRPr lang="de-DE" sz="1800" dirty="0" smtClean="0"/>
          </a:p>
          <a:p>
            <a:pPr marL="0" indent="0">
              <a:buNone/>
            </a:pPr>
            <a:r>
              <a:rPr lang="de-DE" sz="1800" dirty="0" smtClean="0"/>
              <a:t> Straßenverengungen</a:t>
            </a:r>
          </a:p>
          <a:p>
            <a:pPr marL="0" indent="0">
              <a:buNone/>
            </a:pPr>
            <a:r>
              <a:rPr lang="de-DE" sz="1800" dirty="0" smtClean="0"/>
              <a:t> Verkehrsberuhigungen </a:t>
            </a:r>
            <a:endParaRPr lang="de-DE" sz="1800"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14</a:t>
            </a:fld>
            <a:endParaRPr lang="de-DE" alt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303" y="1912410"/>
            <a:ext cx="6917473" cy="4145825"/>
          </a:xfrm>
          <a:prstGeom prst="rect">
            <a:avLst/>
          </a:prstGeom>
        </p:spPr>
      </p:pic>
      <p:sp>
        <p:nvSpPr>
          <p:cNvPr id="9" name="Pfeil nach unten 8"/>
          <p:cNvSpPr/>
          <p:nvPr/>
        </p:nvSpPr>
        <p:spPr>
          <a:xfrm>
            <a:off x="9778197" y="4008735"/>
            <a:ext cx="429832" cy="480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561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15</a:t>
            </a:fld>
            <a:endParaRPr lang="de-DE" altLang="de-DE"/>
          </a:p>
        </p:txBody>
      </p:sp>
      <p:sp>
        <p:nvSpPr>
          <p:cNvPr id="8" name="Titel 1"/>
          <p:cNvSpPr>
            <a:spLocks noGrp="1"/>
          </p:cNvSpPr>
          <p:nvPr>
            <p:ph type="title"/>
          </p:nvPr>
        </p:nvSpPr>
        <p:spPr>
          <a:xfrm>
            <a:off x="1439338" y="0"/>
            <a:ext cx="9766300" cy="1325563"/>
          </a:xfrm>
        </p:spPr>
        <p:txBody>
          <a:bodyPr/>
          <a:lstStyle/>
          <a:p>
            <a:r>
              <a:rPr lang="de-DE" dirty="0" smtClean="0">
                <a:solidFill>
                  <a:schemeClr val="tx2"/>
                </a:solidFill>
              </a:rPr>
              <a:t>Baumscheibe </a:t>
            </a:r>
            <a:endParaRPr lang="de-DE" dirty="0">
              <a:solidFill>
                <a:schemeClr val="tx2"/>
              </a:solidFill>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24" y="1248166"/>
            <a:ext cx="4568798" cy="2653116"/>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156" y="2805830"/>
            <a:ext cx="4642981" cy="3482236"/>
          </a:xfrm>
          <a:prstGeom prst="rect">
            <a:avLst/>
          </a:prstGeom>
        </p:spPr>
      </p:pic>
    </p:spTree>
    <p:extLst>
      <p:ext uri="{BB962C8B-B14F-4D97-AF65-F5344CB8AC3E}">
        <p14:creationId xmlns:p14="http://schemas.microsoft.com/office/powerpoint/2010/main" val="2703535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smtClean="0"/>
              <a:t>Baumscheiben</a:t>
            </a:r>
            <a:endParaRPr lang="de-DE" dirty="0"/>
          </a:p>
        </p:txBody>
      </p:sp>
      <p:sp>
        <p:nvSpPr>
          <p:cNvPr id="17" name="Inhaltsplatzhalter 16"/>
          <p:cNvSpPr>
            <a:spLocks noGrp="1"/>
          </p:cNvSpPr>
          <p:nvPr>
            <p:ph idx="1"/>
          </p:nvPr>
        </p:nvSpPr>
        <p:spPr>
          <a:xfrm>
            <a:off x="1439335" y="1263535"/>
            <a:ext cx="10316633" cy="4853104"/>
          </a:xfrm>
        </p:spPr>
        <p:txBody>
          <a:bodyPr/>
          <a:lstStyle/>
          <a:p>
            <a:pPr marL="0" indent="0">
              <a:buNone/>
            </a:pPr>
            <a:r>
              <a:rPr lang="de-DE" sz="2800" b="1" dirty="0" smtClean="0"/>
              <a:t>Kaiserallee </a:t>
            </a:r>
            <a:r>
              <a:rPr lang="de-DE" sz="2800" b="1" u="sng" dirty="0" smtClean="0"/>
              <a:t>6</a:t>
            </a:r>
            <a:r>
              <a:rPr lang="de-DE" sz="2800" b="1" dirty="0" smtClean="0"/>
              <a:t> Standorte </a:t>
            </a:r>
            <a:endParaRPr lang="de-DE" sz="2800" b="1"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16</a:t>
            </a:fld>
            <a:endParaRPr lang="de-DE" altLang="de-DE"/>
          </a:p>
        </p:txBody>
      </p:sp>
      <p:pic>
        <p:nvPicPr>
          <p:cNvPr id="18" name="Grafi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9808" y="1877363"/>
            <a:ext cx="9034432" cy="4419457"/>
          </a:xfrm>
          <a:prstGeom prst="rect">
            <a:avLst/>
          </a:prstGeom>
        </p:spPr>
      </p:pic>
    </p:spTree>
    <p:extLst>
      <p:ext uri="{BB962C8B-B14F-4D97-AF65-F5344CB8AC3E}">
        <p14:creationId xmlns:p14="http://schemas.microsoft.com/office/powerpoint/2010/main" val="1327278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Absenkungen </a:t>
            </a: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8069" y="1412875"/>
            <a:ext cx="4309669" cy="1816102"/>
          </a:xfrm>
        </p:spPr>
      </p:pic>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17</a:t>
            </a:fld>
            <a:endParaRPr lang="de-DE" alt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070" y="3333662"/>
            <a:ext cx="4309668" cy="279158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9000" y="1412874"/>
            <a:ext cx="5221519" cy="4712367"/>
          </a:xfrm>
          <a:prstGeom prst="rect">
            <a:avLst/>
          </a:prstGeom>
        </p:spPr>
      </p:pic>
    </p:spTree>
    <p:extLst>
      <p:ext uri="{BB962C8B-B14F-4D97-AF65-F5344CB8AC3E}">
        <p14:creationId xmlns:p14="http://schemas.microsoft.com/office/powerpoint/2010/main" val="3779969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ÖPNV Haltestellen </a:t>
            </a:r>
            <a:endParaRPr lang="de-DE" dirty="0"/>
          </a:p>
        </p:txBody>
      </p:sp>
      <p:pic>
        <p:nvPicPr>
          <p:cNvPr id="10" name="Inhaltsplatzhalt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5133" y="2159002"/>
            <a:ext cx="10553631" cy="3845419"/>
          </a:xfrm>
        </p:spPr>
      </p:pic>
      <p:sp>
        <p:nvSpPr>
          <p:cNvPr id="11" name="Inhaltsplatzhalter 10"/>
          <p:cNvSpPr>
            <a:spLocks noGrp="1"/>
          </p:cNvSpPr>
          <p:nvPr>
            <p:ph sz="half" idx="2"/>
          </p:nvPr>
        </p:nvSpPr>
        <p:spPr>
          <a:xfrm>
            <a:off x="1439334" y="1221971"/>
            <a:ext cx="10431241" cy="4508904"/>
          </a:xfrm>
        </p:spPr>
        <p:txBody>
          <a:bodyPr/>
          <a:lstStyle/>
          <a:p>
            <a:pPr marL="0" indent="0">
              <a:buNone/>
            </a:pPr>
            <a:r>
              <a:rPr lang="de-DE" dirty="0" err="1" smtClean="0"/>
              <a:t>Gertrudenstraße</a:t>
            </a:r>
            <a:r>
              <a:rPr lang="de-DE" dirty="0" smtClean="0"/>
              <a:t> (Haltestelle: Kaiserallee) nicht Bestandteil der KAG</a:t>
            </a:r>
            <a:endParaRPr lang="de-DE"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18</a:t>
            </a:fld>
            <a:endParaRPr lang="de-DE" altLang="de-DE"/>
          </a:p>
        </p:txBody>
      </p:sp>
    </p:spTree>
    <p:extLst>
      <p:ext uri="{BB962C8B-B14F-4D97-AF65-F5344CB8AC3E}">
        <p14:creationId xmlns:p14="http://schemas.microsoft.com/office/powerpoint/2010/main" val="1183768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ÖPNV Haltestellen </a:t>
            </a:r>
            <a:endParaRPr lang="de-DE" dirty="0"/>
          </a:p>
        </p:txBody>
      </p:sp>
      <p:sp>
        <p:nvSpPr>
          <p:cNvPr id="3" name="Inhaltsplatzhalter 2"/>
          <p:cNvSpPr>
            <a:spLocks noGrp="1"/>
          </p:cNvSpPr>
          <p:nvPr>
            <p:ph sz="half" idx="1"/>
          </p:nvPr>
        </p:nvSpPr>
        <p:spPr>
          <a:xfrm>
            <a:off x="1439335" y="1097281"/>
            <a:ext cx="10547618" cy="980902"/>
          </a:xfrm>
        </p:spPr>
        <p:txBody>
          <a:bodyPr/>
          <a:lstStyle/>
          <a:p>
            <a:pPr marL="0" indent="0">
              <a:buNone/>
            </a:pPr>
            <a:r>
              <a:rPr lang="de-DE" dirty="0" smtClean="0"/>
              <a:t>Kaiserallee (Haltestelle: Helenenstraße) nicht Bestandteil der KAG</a:t>
            </a:r>
            <a:endParaRPr lang="de-DE" dirty="0"/>
          </a:p>
        </p:txBody>
      </p:sp>
      <p:sp>
        <p:nvSpPr>
          <p:cNvPr id="5" name="Fußzeilenplatzhalter 4"/>
          <p:cNvSpPr>
            <a:spLocks noGrp="1"/>
          </p:cNvSpPr>
          <p:nvPr>
            <p:ph type="ftr" sz="quarter" idx="10"/>
          </p:nvPr>
        </p:nvSpPr>
        <p:spPr/>
        <p:txBody>
          <a:bodyPr/>
          <a:lstStyle/>
          <a:p>
            <a:pPr>
              <a:defRPr/>
            </a:pPr>
            <a:r>
              <a:rPr lang="de-DE" smtClean="0"/>
              <a:t>PowerPoint-Vorlage Stadt Herten</a:t>
            </a:r>
            <a:endParaRPr lang="de-DE"/>
          </a:p>
        </p:txBody>
      </p:sp>
      <p:sp>
        <p:nvSpPr>
          <p:cNvPr id="6" name="Foliennummernplatzhalter 5"/>
          <p:cNvSpPr>
            <a:spLocks noGrp="1"/>
          </p:cNvSpPr>
          <p:nvPr>
            <p:ph type="sldNum" sz="quarter" idx="11"/>
          </p:nvPr>
        </p:nvSpPr>
        <p:spPr/>
        <p:txBody>
          <a:bodyPr/>
          <a:lstStyle/>
          <a:p>
            <a:pPr>
              <a:defRPr/>
            </a:pPr>
            <a:fld id="{DB186D93-4E58-4744-9FBC-3B355CE5538B}" type="slidenum">
              <a:rPr lang="de-DE" altLang="de-DE" smtClean="0"/>
              <a:pPr>
                <a:defRPr/>
              </a:pPr>
              <a:t>19</a:t>
            </a:fld>
            <a:endParaRPr lang="de-DE" alt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39797">
            <a:off x="2034924" y="2078554"/>
            <a:ext cx="8348216" cy="4029340"/>
          </a:xfrm>
          <a:prstGeom prst="rect">
            <a:avLst/>
          </a:prstGeom>
        </p:spPr>
      </p:pic>
    </p:spTree>
    <p:extLst>
      <p:ext uri="{BB962C8B-B14F-4D97-AF65-F5344CB8AC3E}">
        <p14:creationId xmlns:p14="http://schemas.microsoft.com/office/powerpoint/2010/main" val="1880850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Begrüßung </a:t>
            </a:r>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4109041" y="-73945"/>
            <a:ext cx="4630530" cy="7784663"/>
          </a:xfrm>
        </p:spPr>
      </p:pic>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2</a:t>
            </a:fld>
            <a:endParaRPr lang="de-DE" altLang="de-DE"/>
          </a:p>
        </p:txBody>
      </p:sp>
    </p:spTree>
    <p:extLst>
      <p:ext uri="{BB962C8B-B14F-4D97-AF65-F5344CB8AC3E}">
        <p14:creationId xmlns:p14="http://schemas.microsoft.com/office/powerpoint/2010/main" val="3939529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335" y="1516005"/>
            <a:ext cx="10316633" cy="4318000"/>
          </a:xfrm>
        </p:spPr>
        <p:txBody>
          <a:bodyPr/>
          <a:lstStyle/>
          <a:p>
            <a:pPr marL="0" indent="0">
              <a:buNone/>
            </a:pPr>
            <a:r>
              <a:rPr lang="de-DE" altLang="de-DE" sz="2400" b="1" dirty="0">
                <a:solidFill>
                  <a:srgbClr val="007D40"/>
                </a:solidFill>
                <a:ea typeface="+mj-ea"/>
                <a:cs typeface="+mj-cs"/>
              </a:rPr>
              <a:t>Was sind „Beiträge nach Kommunalabgabengesetz - KAG“? </a:t>
            </a:r>
            <a:endParaRPr lang="de-DE" altLang="de-DE" sz="2400" b="1" dirty="0" smtClean="0">
              <a:solidFill>
                <a:srgbClr val="007D40"/>
              </a:solidFill>
              <a:ea typeface="+mj-ea"/>
              <a:cs typeface="+mj-cs"/>
            </a:endParaRPr>
          </a:p>
          <a:p>
            <a:pPr lvl="0" eaLnBrk="1" hangingPunct="1">
              <a:lnSpc>
                <a:spcPct val="90000"/>
              </a:lnSpc>
              <a:buFont typeface="Wingdings" panose="05000000000000000000" pitchFamily="2" charset="2"/>
              <a:buChar char="Ø"/>
              <a:defRPr/>
            </a:pPr>
            <a:r>
              <a:rPr lang="de-DE" altLang="de-DE" sz="1800" dirty="0">
                <a:solidFill>
                  <a:srgbClr val="000000"/>
                </a:solidFill>
              </a:rPr>
              <a:t>Geldleistungen zum Ersatz des  Aufwandes für die </a:t>
            </a:r>
          </a:p>
          <a:p>
            <a:pPr lvl="1" eaLnBrk="1" hangingPunct="1">
              <a:lnSpc>
                <a:spcPct val="90000"/>
              </a:lnSpc>
              <a:buFont typeface="Wingdings" panose="05000000000000000000" pitchFamily="2" charset="2"/>
              <a:buChar char="§"/>
              <a:defRPr/>
            </a:pPr>
            <a:r>
              <a:rPr lang="de-DE" altLang="de-DE" sz="1800" b="1" dirty="0">
                <a:solidFill>
                  <a:srgbClr val="000000"/>
                </a:solidFill>
              </a:rPr>
              <a:t>Herstellung</a:t>
            </a:r>
            <a:r>
              <a:rPr lang="de-DE" altLang="de-DE" sz="1800" dirty="0">
                <a:solidFill>
                  <a:srgbClr val="000000"/>
                </a:solidFill>
              </a:rPr>
              <a:t>, </a:t>
            </a:r>
          </a:p>
          <a:p>
            <a:pPr lvl="1" eaLnBrk="1" hangingPunct="1">
              <a:lnSpc>
                <a:spcPct val="90000"/>
              </a:lnSpc>
              <a:buFont typeface="Wingdings" panose="05000000000000000000" pitchFamily="2" charset="2"/>
              <a:buChar char="§"/>
              <a:defRPr/>
            </a:pPr>
            <a:r>
              <a:rPr lang="de-DE" altLang="de-DE" sz="1800" b="1" dirty="0">
                <a:solidFill>
                  <a:srgbClr val="000000"/>
                </a:solidFill>
              </a:rPr>
              <a:t>Erweiterung und</a:t>
            </a:r>
          </a:p>
          <a:p>
            <a:pPr lvl="1" eaLnBrk="1" hangingPunct="1">
              <a:lnSpc>
                <a:spcPct val="90000"/>
              </a:lnSpc>
              <a:buFont typeface="Wingdings" panose="05000000000000000000" pitchFamily="2" charset="2"/>
              <a:buChar char="§"/>
              <a:defRPr/>
            </a:pPr>
            <a:r>
              <a:rPr lang="de-DE" altLang="de-DE" sz="1800" b="1" dirty="0">
                <a:solidFill>
                  <a:srgbClr val="000000"/>
                </a:solidFill>
              </a:rPr>
              <a:t>Verbesserung</a:t>
            </a:r>
            <a:r>
              <a:rPr lang="de-DE" altLang="de-DE" sz="1800" dirty="0">
                <a:solidFill>
                  <a:srgbClr val="000000"/>
                </a:solidFill>
              </a:rPr>
              <a:t> </a:t>
            </a:r>
          </a:p>
          <a:p>
            <a:pPr marL="457200" lvl="1" indent="0" eaLnBrk="1" hangingPunct="1">
              <a:lnSpc>
                <a:spcPct val="90000"/>
              </a:lnSpc>
              <a:buNone/>
              <a:defRPr/>
            </a:pPr>
            <a:r>
              <a:rPr lang="de-DE" altLang="de-DE" sz="1800" dirty="0">
                <a:solidFill>
                  <a:srgbClr val="000000"/>
                </a:solidFill>
              </a:rPr>
              <a:t>im Bereich öffentlicher Straßen, Wege und Plätze</a:t>
            </a:r>
          </a:p>
          <a:p>
            <a:pPr lvl="0" eaLnBrk="1" hangingPunct="1">
              <a:lnSpc>
                <a:spcPct val="90000"/>
              </a:lnSpc>
              <a:buNone/>
              <a:defRPr/>
            </a:pPr>
            <a:r>
              <a:rPr lang="de-DE" altLang="de-DE" sz="1800" dirty="0">
                <a:solidFill>
                  <a:srgbClr val="000000"/>
                </a:solidFill>
              </a:rPr>
              <a:t>	</a:t>
            </a:r>
          </a:p>
          <a:p>
            <a:pPr lvl="0" eaLnBrk="1" hangingPunct="1">
              <a:lnSpc>
                <a:spcPct val="90000"/>
              </a:lnSpc>
              <a:buFont typeface="Wingdings" panose="05000000000000000000" pitchFamily="2" charset="2"/>
              <a:buChar char="Ø"/>
              <a:defRPr/>
            </a:pPr>
            <a:r>
              <a:rPr lang="de-DE" altLang="de-DE" sz="1800" dirty="0">
                <a:solidFill>
                  <a:srgbClr val="000000"/>
                </a:solidFill>
              </a:rPr>
              <a:t>die laufende Unterhaltung und Instandsetzung ist hiervon jedoch ausgenommen</a:t>
            </a:r>
            <a:br>
              <a:rPr lang="de-DE" altLang="de-DE" sz="1800" dirty="0">
                <a:solidFill>
                  <a:srgbClr val="000000"/>
                </a:solidFill>
              </a:rPr>
            </a:br>
            <a:endParaRPr lang="de-DE" altLang="de-DE" sz="1800" dirty="0">
              <a:solidFill>
                <a:srgbClr val="000000"/>
              </a:solidFill>
            </a:endParaRPr>
          </a:p>
          <a:p>
            <a:pPr marL="0" lvl="0" indent="0" eaLnBrk="1" hangingPunct="1">
              <a:lnSpc>
                <a:spcPct val="90000"/>
              </a:lnSpc>
              <a:buNone/>
              <a:defRPr/>
            </a:pPr>
            <a:r>
              <a:rPr lang="de-DE" altLang="de-DE" sz="1800" b="1" dirty="0">
                <a:solidFill>
                  <a:srgbClr val="007D40"/>
                </a:solidFill>
              </a:rPr>
              <a:t> </a:t>
            </a:r>
            <a:r>
              <a:rPr lang="de-DE" altLang="de-DE" sz="2400" b="1" dirty="0">
                <a:solidFill>
                  <a:srgbClr val="007D40"/>
                </a:solidFill>
              </a:rPr>
              <a:t>Rechtsgrundlagen</a:t>
            </a:r>
          </a:p>
          <a:p>
            <a:pPr lvl="0" eaLnBrk="1" hangingPunct="1">
              <a:lnSpc>
                <a:spcPct val="90000"/>
              </a:lnSpc>
              <a:buFont typeface="Wingdings" panose="05000000000000000000" pitchFamily="2" charset="2"/>
              <a:buChar char="Ø"/>
              <a:defRPr/>
            </a:pPr>
            <a:r>
              <a:rPr lang="de-DE" altLang="de-DE" sz="1800" dirty="0">
                <a:solidFill>
                  <a:srgbClr val="000000"/>
                </a:solidFill>
              </a:rPr>
              <a:t>§ 8 Kommunalabgabengesetz-NRW (KAG)</a:t>
            </a:r>
          </a:p>
          <a:p>
            <a:pPr lvl="0" eaLnBrk="1" hangingPunct="1">
              <a:lnSpc>
                <a:spcPct val="90000"/>
              </a:lnSpc>
              <a:buFont typeface="Wingdings" panose="05000000000000000000" pitchFamily="2" charset="2"/>
              <a:buChar char="Ø"/>
              <a:defRPr/>
            </a:pPr>
            <a:r>
              <a:rPr lang="de-DE" altLang="de-DE" sz="1800" dirty="0">
                <a:solidFill>
                  <a:srgbClr val="000000"/>
                </a:solidFill>
              </a:rPr>
              <a:t>Satzung über die Erhebung von Beiträgen nach § 8 KAG für straßenbauliche Maßnahmen der Stadt Herten vom 04.03.1992 (Grundlage Mustersatzung)</a:t>
            </a:r>
          </a:p>
          <a:p>
            <a:pPr lvl="0" eaLnBrk="1" hangingPunct="1">
              <a:buFont typeface="Wingdings" panose="05000000000000000000" pitchFamily="2" charset="2"/>
              <a:buChar char="Ø"/>
              <a:defRPr/>
            </a:pPr>
            <a:r>
              <a:rPr lang="de-DE" altLang="de-DE" sz="1800" dirty="0">
                <a:solidFill>
                  <a:srgbClr val="000000"/>
                </a:solidFill>
              </a:rPr>
              <a:t>Aktuelle Rechtsprechung ist zu beachten!</a:t>
            </a:r>
          </a:p>
          <a:p>
            <a:pPr marL="0" indent="0">
              <a:buNone/>
            </a:pPr>
            <a:endParaRPr lang="de-DE" sz="2400" b="1" dirty="0">
              <a:solidFill>
                <a:srgbClr val="007D40"/>
              </a:solidFill>
              <a:ea typeface="+mj-ea"/>
              <a:cs typeface="+mj-cs"/>
            </a:endParaRPr>
          </a:p>
          <a:p>
            <a:pPr marL="0" indent="0">
              <a:buNone/>
            </a:pPr>
            <a:endParaRPr lang="de-DE" sz="1800"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20</a:t>
            </a:fld>
            <a:endParaRPr lang="de-DE" altLang="de-DE"/>
          </a:p>
        </p:txBody>
      </p:sp>
      <p:sp>
        <p:nvSpPr>
          <p:cNvPr id="6" name="Titel 1"/>
          <p:cNvSpPr>
            <a:spLocks noGrp="1"/>
          </p:cNvSpPr>
          <p:nvPr>
            <p:ph type="title"/>
          </p:nvPr>
        </p:nvSpPr>
        <p:spPr>
          <a:xfrm>
            <a:off x="1439335" y="269875"/>
            <a:ext cx="10316633" cy="1143001"/>
          </a:xfrm>
        </p:spPr>
        <p:txBody>
          <a:bodyPr/>
          <a:lstStyle/>
          <a:p>
            <a:r>
              <a:rPr lang="de-DE" dirty="0"/>
              <a:t>Beiträge nach Kommunalabgabengesetz – </a:t>
            </a:r>
            <a:r>
              <a:rPr lang="de-DE" dirty="0" smtClean="0"/>
              <a:t>KAG</a:t>
            </a:r>
            <a:endParaRPr lang="de-DE" dirty="0"/>
          </a:p>
        </p:txBody>
      </p:sp>
    </p:spTree>
    <p:extLst>
      <p:ext uri="{BB962C8B-B14F-4D97-AF65-F5344CB8AC3E}">
        <p14:creationId xmlns:p14="http://schemas.microsoft.com/office/powerpoint/2010/main" val="201798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9334" y="157140"/>
            <a:ext cx="10316633" cy="1007781"/>
          </a:xfrm>
        </p:spPr>
        <p:txBody>
          <a:bodyPr/>
          <a:lstStyle/>
          <a:p>
            <a:r>
              <a:rPr lang="de-DE" sz="2800" dirty="0"/>
              <a:t>Wer muss den Beitrag zahlen?</a:t>
            </a:r>
          </a:p>
        </p:txBody>
      </p:sp>
      <p:sp>
        <p:nvSpPr>
          <p:cNvPr id="3" name="Inhaltsplatzhalter 2"/>
          <p:cNvSpPr>
            <a:spLocks noGrp="1"/>
          </p:cNvSpPr>
          <p:nvPr>
            <p:ph idx="1"/>
          </p:nvPr>
        </p:nvSpPr>
        <p:spPr>
          <a:xfrm>
            <a:off x="1439334" y="1272546"/>
            <a:ext cx="10316633" cy="4318000"/>
          </a:xfrm>
        </p:spPr>
        <p:txBody>
          <a:bodyPr/>
          <a:lstStyle/>
          <a:p>
            <a:pPr lvl="0" eaLnBrk="1" hangingPunct="1">
              <a:lnSpc>
                <a:spcPct val="90000"/>
              </a:lnSpc>
              <a:buFont typeface="Wingdings" panose="05000000000000000000" pitchFamily="2" charset="2"/>
              <a:buChar char="Ø"/>
            </a:pPr>
            <a:r>
              <a:rPr lang="de-DE" altLang="de-DE" sz="1800" dirty="0">
                <a:solidFill>
                  <a:srgbClr val="000000"/>
                </a:solidFill>
              </a:rPr>
              <a:t>Derjenige, der zum Zeitpunkt des Entstehens der Beitragspflicht </a:t>
            </a:r>
            <a:br>
              <a:rPr lang="de-DE" altLang="de-DE" sz="1800" dirty="0">
                <a:solidFill>
                  <a:srgbClr val="000000"/>
                </a:solidFill>
              </a:rPr>
            </a:br>
            <a:r>
              <a:rPr lang="de-DE" altLang="de-DE" sz="1800" b="1" u="sng" dirty="0">
                <a:solidFill>
                  <a:srgbClr val="000000"/>
                </a:solidFill>
              </a:rPr>
              <a:t>Eigentümer/in oder Erbbauberechtigte/r </a:t>
            </a:r>
            <a:r>
              <a:rPr lang="de-DE" altLang="de-DE" sz="1800" dirty="0">
                <a:solidFill>
                  <a:srgbClr val="000000"/>
                </a:solidFill>
              </a:rPr>
              <a:t>ist (nicht Mieter/in)</a:t>
            </a:r>
            <a:r>
              <a:rPr lang="de-DE" altLang="de-DE" sz="1800" b="1" u="sng" dirty="0">
                <a:solidFill>
                  <a:srgbClr val="000000"/>
                </a:solidFill>
              </a:rPr>
              <a:t/>
            </a:r>
            <a:br>
              <a:rPr lang="de-DE" altLang="de-DE" sz="1800" b="1" u="sng" dirty="0">
                <a:solidFill>
                  <a:srgbClr val="000000"/>
                </a:solidFill>
              </a:rPr>
            </a:br>
            <a:endParaRPr lang="de-DE" altLang="de-DE" sz="1800" dirty="0">
              <a:solidFill>
                <a:srgbClr val="000000"/>
              </a:solidFill>
            </a:endParaRPr>
          </a:p>
          <a:p>
            <a:pPr lvl="0" eaLnBrk="1" hangingPunct="1">
              <a:lnSpc>
                <a:spcPct val="90000"/>
              </a:lnSpc>
              <a:buFont typeface="Wingdings" panose="05000000000000000000" pitchFamily="2" charset="2"/>
              <a:buChar char="Ø"/>
            </a:pPr>
            <a:r>
              <a:rPr lang="de-DE" altLang="de-DE" sz="1800" dirty="0">
                <a:solidFill>
                  <a:srgbClr val="000000"/>
                </a:solidFill>
              </a:rPr>
              <a:t>Mehrere Beitragspflichtige haften als Gesamtschuldner (z.B. Erbengemeinschaft)</a:t>
            </a:r>
            <a:br>
              <a:rPr lang="de-DE" altLang="de-DE" sz="1800" dirty="0">
                <a:solidFill>
                  <a:srgbClr val="000000"/>
                </a:solidFill>
              </a:rPr>
            </a:br>
            <a:endParaRPr lang="de-DE" altLang="de-DE" sz="1800" dirty="0">
              <a:solidFill>
                <a:srgbClr val="000000"/>
              </a:solidFill>
            </a:endParaRPr>
          </a:p>
          <a:p>
            <a:pPr lvl="0" eaLnBrk="1" hangingPunct="1">
              <a:lnSpc>
                <a:spcPct val="90000"/>
              </a:lnSpc>
              <a:buFont typeface="Wingdings" panose="05000000000000000000" pitchFamily="2" charset="2"/>
              <a:buChar char="Ø"/>
            </a:pPr>
            <a:r>
              <a:rPr lang="de-DE" altLang="de-DE" sz="1800" dirty="0">
                <a:solidFill>
                  <a:srgbClr val="000000"/>
                </a:solidFill>
              </a:rPr>
              <a:t>Wohnungs- und Teileigentum nur in Höhe des </a:t>
            </a:r>
            <a:r>
              <a:rPr lang="de-DE" altLang="de-DE" sz="1800" b="1" u="sng" dirty="0">
                <a:solidFill>
                  <a:srgbClr val="000000"/>
                </a:solidFill>
              </a:rPr>
              <a:t>Miteigentumsanteils</a:t>
            </a:r>
            <a:r>
              <a:rPr lang="de-DE" altLang="de-DE" sz="1800" dirty="0">
                <a:solidFill>
                  <a:srgbClr val="000000"/>
                </a:solidFill>
              </a:rPr>
              <a:t> am Grundstück</a:t>
            </a:r>
          </a:p>
          <a:p>
            <a:pPr lvl="0" eaLnBrk="1" hangingPunct="1">
              <a:lnSpc>
                <a:spcPct val="90000"/>
              </a:lnSpc>
              <a:buFont typeface="Wingdings" panose="05000000000000000000" pitchFamily="2" charset="2"/>
              <a:buChar char="Ø"/>
            </a:pPr>
            <a:endParaRPr lang="de-DE" altLang="de-DE" sz="1800" dirty="0">
              <a:solidFill>
                <a:srgbClr val="000000"/>
              </a:solidFill>
            </a:endParaRPr>
          </a:p>
          <a:p>
            <a:pPr lvl="0" eaLnBrk="1" hangingPunct="1">
              <a:lnSpc>
                <a:spcPct val="90000"/>
              </a:lnSpc>
              <a:buFont typeface="Wingdings" panose="05000000000000000000" pitchFamily="2" charset="2"/>
              <a:buChar char="Ø"/>
            </a:pPr>
            <a:endParaRPr lang="de-DE" altLang="de-DE" sz="1800" dirty="0">
              <a:solidFill>
                <a:srgbClr val="000000"/>
              </a:solidFill>
            </a:endParaRPr>
          </a:p>
          <a:p>
            <a:pPr marL="0" lvl="0" indent="0" eaLnBrk="1" hangingPunct="1">
              <a:lnSpc>
                <a:spcPct val="90000"/>
              </a:lnSpc>
              <a:buNone/>
            </a:pPr>
            <a:r>
              <a:rPr lang="de-DE" altLang="de-DE" sz="2800" b="1" dirty="0">
                <a:solidFill>
                  <a:srgbClr val="007D40"/>
                </a:solidFill>
              </a:rPr>
              <a:t>Welche Grundstücke sind betroffen? </a:t>
            </a:r>
          </a:p>
          <a:p>
            <a:pPr lvl="0" eaLnBrk="1" hangingPunct="1">
              <a:lnSpc>
                <a:spcPct val="90000"/>
              </a:lnSpc>
              <a:buFont typeface="Wingdings" panose="05000000000000000000" pitchFamily="2" charset="2"/>
              <a:buChar char="Ø"/>
            </a:pPr>
            <a:r>
              <a:rPr lang="de-DE" altLang="de-DE" sz="1800" dirty="0">
                <a:solidFill>
                  <a:srgbClr val="000000"/>
                </a:solidFill>
              </a:rPr>
              <a:t>Grundstücke (bebaut, bebaubar, gewerblich oder sonstig genutzt), denen die Ausbaumaßnahme einen </a:t>
            </a:r>
            <a:r>
              <a:rPr lang="de-DE" altLang="de-DE" sz="1800" u="sng" dirty="0">
                <a:solidFill>
                  <a:srgbClr val="000000"/>
                </a:solidFill>
              </a:rPr>
              <a:t>besonderen Vorteil durch die Möglichkeit der Inanspruchnahme</a:t>
            </a:r>
            <a:r>
              <a:rPr lang="de-DE" altLang="de-DE" sz="1800" dirty="0">
                <a:solidFill>
                  <a:srgbClr val="000000"/>
                </a:solidFill>
              </a:rPr>
              <a:t> der ausgebauten Anlage vermittelt</a:t>
            </a:r>
          </a:p>
          <a:p>
            <a:pPr lvl="0" eaLnBrk="1" hangingPunct="1">
              <a:lnSpc>
                <a:spcPct val="90000"/>
              </a:lnSpc>
              <a:buFont typeface="Wingdings" panose="05000000000000000000" pitchFamily="2" charset="2"/>
              <a:buChar char="Ø"/>
            </a:pPr>
            <a:endParaRPr lang="de-DE" altLang="de-DE" sz="1800" dirty="0">
              <a:solidFill>
                <a:srgbClr val="000000"/>
              </a:solidFill>
            </a:endParaRPr>
          </a:p>
          <a:p>
            <a:pPr lvl="0" eaLnBrk="1" hangingPunct="1">
              <a:lnSpc>
                <a:spcPct val="90000"/>
              </a:lnSpc>
              <a:buFont typeface="Wingdings" panose="05000000000000000000" pitchFamily="2" charset="2"/>
              <a:buChar char="Ø"/>
            </a:pPr>
            <a:r>
              <a:rPr lang="de-DE" altLang="de-DE" sz="1800" dirty="0">
                <a:solidFill>
                  <a:srgbClr val="000000"/>
                </a:solidFill>
              </a:rPr>
              <a:t>Dies können sowohl Grundstücke sein, die unmittelbar an die Straße angrenzen, als auch Grundstücke, die durch andere Grundstücke von der Straße getrennt sind („</a:t>
            </a:r>
            <a:r>
              <a:rPr lang="de-DE" altLang="de-DE" sz="1800" dirty="0" err="1">
                <a:solidFill>
                  <a:srgbClr val="000000"/>
                </a:solidFill>
              </a:rPr>
              <a:t>Hinterlieger</a:t>
            </a:r>
            <a:r>
              <a:rPr lang="de-DE" altLang="de-DE" sz="1800" dirty="0">
                <a:solidFill>
                  <a:srgbClr val="000000"/>
                </a:solidFill>
              </a:rPr>
              <a:t>“)</a:t>
            </a:r>
          </a:p>
          <a:p>
            <a:pPr marL="0" lvl="0" indent="0" eaLnBrk="1" hangingPunct="1">
              <a:lnSpc>
                <a:spcPct val="90000"/>
              </a:lnSpc>
              <a:buNone/>
            </a:pPr>
            <a:endParaRPr lang="de-DE" altLang="de-DE" sz="2400" b="1" dirty="0">
              <a:solidFill>
                <a:srgbClr val="007D40"/>
              </a:solidFill>
            </a:endParaRPr>
          </a:p>
          <a:p>
            <a:endParaRPr lang="de-DE"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21</a:t>
            </a:fld>
            <a:endParaRPr lang="de-DE" altLang="de-DE"/>
          </a:p>
        </p:txBody>
      </p:sp>
    </p:spTree>
    <p:extLst>
      <p:ext uri="{BB962C8B-B14F-4D97-AF65-F5344CB8AC3E}">
        <p14:creationId xmlns:p14="http://schemas.microsoft.com/office/powerpoint/2010/main" val="454763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Welcher Aufwand wird wie umgelegt?</a:t>
            </a:r>
            <a:endParaRPr lang="de-DE" dirty="0"/>
          </a:p>
        </p:txBody>
      </p:sp>
      <p:sp>
        <p:nvSpPr>
          <p:cNvPr id="3" name="Inhaltsplatzhalter 2"/>
          <p:cNvSpPr>
            <a:spLocks noGrp="1"/>
          </p:cNvSpPr>
          <p:nvPr>
            <p:ph idx="1"/>
          </p:nvPr>
        </p:nvSpPr>
        <p:spPr/>
        <p:txBody>
          <a:bodyPr/>
          <a:lstStyle/>
          <a:p>
            <a:pPr lvl="0" eaLnBrk="1" hangingPunct="1">
              <a:lnSpc>
                <a:spcPct val="80000"/>
              </a:lnSpc>
              <a:buFont typeface="Wingdings" panose="05000000000000000000" pitchFamily="2" charset="2"/>
              <a:buChar char="Ø"/>
            </a:pPr>
            <a:r>
              <a:rPr lang="de-DE" altLang="de-DE" sz="2400" dirty="0">
                <a:solidFill>
                  <a:srgbClr val="000000"/>
                </a:solidFill>
              </a:rPr>
              <a:t>Aufwand wird nach </a:t>
            </a:r>
            <a:r>
              <a:rPr lang="de-DE" altLang="de-DE" sz="2400" b="1" u="sng" dirty="0">
                <a:solidFill>
                  <a:srgbClr val="000000"/>
                </a:solidFill>
              </a:rPr>
              <a:t>tatsächlichen Kosten </a:t>
            </a:r>
            <a:r>
              <a:rPr lang="de-DE" altLang="de-DE" sz="2400" dirty="0">
                <a:solidFill>
                  <a:srgbClr val="000000"/>
                </a:solidFill>
              </a:rPr>
              <a:t>ermittelt</a:t>
            </a:r>
            <a:br>
              <a:rPr lang="de-DE" altLang="de-DE" sz="2400" dirty="0">
                <a:solidFill>
                  <a:srgbClr val="000000"/>
                </a:solidFill>
              </a:rPr>
            </a:br>
            <a:endParaRPr lang="de-DE" altLang="de-DE" sz="2400" dirty="0">
              <a:solidFill>
                <a:srgbClr val="000000"/>
              </a:solidFill>
            </a:endParaRPr>
          </a:p>
          <a:p>
            <a:pPr lvl="0" eaLnBrk="1" hangingPunct="1">
              <a:lnSpc>
                <a:spcPct val="80000"/>
              </a:lnSpc>
              <a:buFont typeface="Wingdings" panose="05000000000000000000" pitchFamily="2" charset="2"/>
              <a:buChar char="Ø"/>
            </a:pPr>
            <a:r>
              <a:rPr lang="de-DE" altLang="de-DE" sz="2400" dirty="0">
                <a:solidFill>
                  <a:srgbClr val="000000"/>
                </a:solidFill>
              </a:rPr>
              <a:t>Aufwand wird dann </a:t>
            </a:r>
            <a:r>
              <a:rPr lang="de-DE" altLang="de-DE" sz="2400" b="1" u="sng" dirty="0">
                <a:solidFill>
                  <a:srgbClr val="000000"/>
                </a:solidFill>
              </a:rPr>
              <a:t>in Höhe der in der Satzung festgelegten Anteile (Stadt/Beitragspflichtige)</a:t>
            </a:r>
            <a:r>
              <a:rPr lang="de-DE" altLang="de-DE" sz="2400" dirty="0">
                <a:solidFill>
                  <a:srgbClr val="000000"/>
                </a:solidFill>
              </a:rPr>
              <a:t> auf die erschlossenen Grundstücke umgelegt</a:t>
            </a:r>
            <a:br>
              <a:rPr lang="de-DE" altLang="de-DE" sz="2400" dirty="0">
                <a:solidFill>
                  <a:srgbClr val="000000"/>
                </a:solidFill>
              </a:rPr>
            </a:br>
            <a:endParaRPr lang="de-DE" altLang="de-DE" sz="2400" dirty="0">
              <a:solidFill>
                <a:srgbClr val="000000"/>
              </a:solidFill>
            </a:endParaRPr>
          </a:p>
          <a:p>
            <a:pPr lvl="0" eaLnBrk="1" hangingPunct="1">
              <a:lnSpc>
                <a:spcPct val="80000"/>
              </a:lnSpc>
              <a:buFont typeface="Wingdings" panose="05000000000000000000" pitchFamily="2" charset="2"/>
              <a:buChar char="Ø"/>
            </a:pPr>
            <a:r>
              <a:rPr lang="de-DE" altLang="de-DE" sz="2400" dirty="0">
                <a:solidFill>
                  <a:srgbClr val="000000"/>
                </a:solidFill>
              </a:rPr>
              <a:t>Höhe der Anteile ist </a:t>
            </a:r>
            <a:r>
              <a:rPr lang="de-DE" altLang="de-DE" sz="2400" b="1" u="sng" dirty="0">
                <a:solidFill>
                  <a:srgbClr val="000000"/>
                </a:solidFill>
              </a:rPr>
              <a:t>abhängig vom Straßencharakter </a:t>
            </a:r>
            <a:r>
              <a:rPr lang="de-DE" altLang="de-DE" sz="2400" dirty="0">
                <a:solidFill>
                  <a:srgbClr val="000000"/>
                </a:solidFill>
              </a:rPr>
              <a:t>(z. B. Haupterschließungsstraße, Anliegerstraße)</a:t>
            </a:r>
          </a:p>
          <a:p>
            <a:pPr lvl="0" eaLnBrk="1" hangingPunct="1">
              <a:lnSpc>
                <a:spcPct val="80000"/>
              </a:lnSpc>
              <a:buFont typeface="Wingdings" panose="05000000000000000000" pitchFamily="2" charset="2"/>
              <a:buChar char="Ø"/>
            </a:pPr>
            <a:endParaRPr lang="de-DE" altLang="de-DE" sz="2400" dirty="0">
              <a:solidFill>
                <a:srgbClr val="000000"/>
              </a:solidFill>
            </a:endParaRPr>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22</a:t>
            </a:fld>
            <a:endParaRPr lang="de-DE" altLang="de-DE"/>
          </a:p>
        </p:txBody>
      </p:sp>
    </p:spTree>
    <p:extLst>
      <p:ext uri="{BB962C8B-B14F-4D97-AF65-F5344CB8AC3E}">
        <p14:creationId xmlns:p14="http://schemas.microsoft.com/office/powerpoint/2010/main" val="3477464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Förderung durch das Land NRW</a:t>
            </a:r>
            <a:endParaRPr lang="de-DE" dirty="0"/>
          </a:p>
        </p:txBody>
      </p:sp>
      <p:sp>
        <p:nvSpPr>
          <p:cNvPr id="3" name="Inhaltsplatzhalter 2"/>
          <p:cNvSpPr>
            <a:spLocks noGrp="1"/>
          </p:cNvSpPr>
          <p:nvPr>
            <p:ph idx="1"/>
          </p:nvPr>
        </p:nvSpPr>
        <p:spPr/>
        <p:txBody>
          <a:bodyPr/>
          <a:lstStyle/>
          <a:p>
            <a:r>
              <a:rPr lang="de-DE" sz="1700" dirty="0"/>
              <a:t>Die Landesregierung Nordrhein-Westfalen hat ein landeseigenes Förderprogramm ins Leben gerufen, das über 65 Millionen Euro zur Entlastung der Grundstückseigentümer*innen sowie Erbbauberechtigten bei Straßenausbaubeitragsforderungen bereitstellt. Antragsberechtigt sind alle Gemeinden und Gemeindeverbände in Nordrhein-Westfalen. Gefördert werden Maßnahmen für im Land Nordrhein-Westfalen vorgenommene beitragspflichtige Straßenausbaumaßnahmen. Bislang übernahm das Land die Hälfte der kommunalen Straßenausbaubeiträge in Nordrhein-Westfalen. Die Förderhöhe betrug 50 Prozent des umlagefähigen Aufwands.</a:t>
            </a:r>
          </a:p>
          <a:p>
            <a:r>
              <a:rPr lang="de-DE" sz="1700" dirty="0"/>
              <a:t>Am 24.03.2022 hat der Landtag entschieden, das aus 50 Prozent Übernahme durch das Land nun 100 Prozent werden und das rückwirkend seit 2020. </a:t>
            </a:r>
          </a:p>
          <a:p>
            <a:r>
              <a:rPr lang="de-DE" sz="1700" dirty="0"/>
              <a:t>Das Verfahren zur Entlastung der Bürgerinnen und Bürger ist wie folgt geregelt: </a:t>
            </a:r>
          </a:p>
          <a:p>
            <a:r>
              <a:rPr lang="de-DE" sz="1700" dirty="0"/>
              <a:t>Hat die Kommune eine Straßenausbaumaßnahme abgeschlossen und den Anteil der Kosten, den die Bürgerinnen und Bürger übernehmen müssen, ermittelt, wird ein Antrag auf Förderung gestellt. Diesen Antrag wird die Stadt Herten bezogen auf die vorgestellten Maßnahmen bei der NRW.BANK nach Ermittlung der beitragsfähigen Kosten stellen. </a:t>
            </a:r>
          </a:p>
          <a:p>
            <a:r>
              <a:rPr lang="de-DE" sz="1700" dirty="0"/>
              <a:t>Faktisch abgeschafft wurden die Straßenbaubeiträge mit der Entscheidung des Landtages noch nicht. Auf dem Papier bleiben sie bestehen, erst nach der Wahl wollen alle großen Parteien diese mit einer Gesetzesänderung beenden. </a:t>
            </a:r>
          </a:p>
          <a:p>
            <a:endParaRPr lang="de-DE"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23</a:t>
            </a:fld>
            <a:endParaRPr lang="de-DE" altLang="de-DE"/>
          </a:p>
        </p:txBody>
      </p:sp>
    </p:spTree>
    <p:extLst>
      <p:ext uri="{BB962C8B-B14F-4D97-AF65-F5344CB8AC3E}">
        <p14:creationId xmlns:p14="http://schemas.microsoft.com/office/powerpoint/2010/main" val="157024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335" y="1516005"/>
            <a:ext cx="10316633" cy="4318000"/>
          </a:xfrm>
        </p:spPr>
        <p:txBody>
          <a:bodyPr/>
          <a:lstStyle/>
          <a:p>
            <a:pPr marL="0" indent="0">
              <a:buNone/>
            </a:pPr>
            <a:endParaRPr lang="de-DE" sz="1800" dirty="0"/>
          </a:p>
          <a:p>
            <a:pPr marL="0" indent="0">
              <a:buNone/>
            </a:pPr>
            <a:r>
              <a:rPr lang="de-DE" sz="2000" b="1" dirty="0" smtClean="0"/>
              <a:t>Die Baugrunduntersuchungen haben ergeben, dass die Straße nicht mehr dem Stand der Technik entspricht. Die Wasserrinnenführung ist in weiten teilen nicht gegeben. Aus diesem Grunde wurde entschieden den gesamten Bereich der Straße zu überplanen.</a:t>
            </a:r>
          </a:p>
          <a:p>
            <a:pPr marL="0" indent="0">
              <a:buNone/>
            </a:pPr>
            <a:endParaRPr lang="de-DE" sz="2000" b="1" dirty="0" smtClean="0"/>
          </a:p>
          <a:p>
            <a:pPr marL="0" indent="0">
              <a:buNone/>
            </a:pPr>
            <a:r>
              <a:rPr lang="de-DE" sz="2000" b="1" dirty="0" smtClean="0"/>
              <a:t>Die Größe und Alter einiger Platanen  erfordern eine Vergrößerung der Baumscheiben. </a:t>
            </a:r>
          </a:p>
          <a:p>
            <a:pPr marL="0" indent="0">
              <a:buNone/>
            </a:pPr>
            <a:endParaRPr lang="de-DE" sz="2000" b="1" dirty="0"/>
          </a:p>
          <a:p>
            <a:pPr marL="0" indent="0">
              <a:buNone/>
            </a:pPr>
            <a:r>
              <a:rPr lang="de-DE" sz="2000" b="1" dirty="0" smtClean="0"/>
              <a:t>In dieser Broschüre möchten wir Sie über die Planungen und den Bauablauf für diese Baumaßnahme informieren. Zudem möchten wir über den jetzigen gesetzlichen Stand zum Thema Straßenausbaubeiträge nach dem Kommunalabgabengesetz NRW (KAG NRW) berichten.</a:t>
            </a:r>
            <a:endParaRPr lang="de-DE" sz="2000" b="1"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3</a:t>
            </a:fld>
            <a:endParaRPr lang="de-DE" altLang="de-DE"/>
          </a:p>
        </p:txBody>
      </p:sp>
      <p:sp>
        <p:nvSpPr>
          <p:cNvPr id="6" name="Titel 1"/>
          <p:cNvSpPr>
            <a:spLocks noGrp="1"/>
          </p:cNvSpPr>
          <p:nvPr>
            <p:ph type="title"/>
          </p:nvPr>
        </p:nvSpPr>
        <p:spPr>
          <a:xfrm>
            <a:off x="1439335" y="269875"/>
            <a:ext cx="10316633" cy="1143001"/>
          </a:xfrm>
        </p:spPr>
        <p:txBody>
          <a:bodyPr/>
          <a:lstStyle/>
          <a:p>
            <a:r>
              <a:rPr lang="de-DE" dirty="0" smtClean="0"/>
              <a:t>Anlass</a:t>
            </a:r>
            <a:endParaRPr lang="de-DE" dirty="0"/>
          </a:p>
        </p:txBody>
      </p:sp>
    </p:spTree>
    <p:extLst>
      <p:ext uri="{BB962C8B-B14F-4D97-AF65-F5344CB8AC3E}">
        <p14:creationId xmlns:p14="http://schemas.microsoft.com/office/powerpoint/2010/main" val="273401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335" y="1516005"/>
            <a:ext cx="10316633" cy="4318000"/>
          </a:xfrm>
        </p:spPr>
        <p:txBody>
          <a:bodyPr/>
          <a:lstStyle/>
          <a:p>
            <a:pPr marL="342900" indent="-342900">
              <a:buAutoNum type="arabicPeriod"/>
            </a:pPr>
            <a:r>
              <a:rPr lang="de-DE" sz="2000" b="1" i="1" dirty="0" smtClean="0"/>
              <a:t>Bürgerversammlung</a:t>
            </a:r>
            <a:r>
              <a:rPr lang="de-DE" sz="2000" b="1" i="1" dirty="0" smtClean="0">
                <a:solidFill>
                  <a:srgbClr val="FF0000"/>
                </a:solidFill>
              </a:rPr>
              <a:t> </a:t>
            </a:r>
            <a:r>
              <a:rPr lang="de-DE" sz="2000" b="1" i="1" dirty="0" smtClean="0"/>
              <a:t>[Heute……]</a:t>
            </a:r>
          </a:p>
          <a:p>
            <a:pPr marL="342900" indent="-342900">
              <a:buAutoNum type="arabicPeriod"/>
            </a:pPr>
            <a:endParaRPr lang="de-DE" sz="2000" b="1" i="1" dirty="0" smtClean="0">
              <a:solidFill>
                <a:srgbClr val="FF0000"/>
              </a:solidFill>
            </a:endParaRPr>
          </a:p>
          <a:p>
            <a:pPr marL="342900" indent="-342900">
              <a:buAutoNum type="arabicPeriod"/>
            </a:pPr>
            <a:r>
              <a:rPr lang="de-DE" sz="2000" b="1" i="1" dirty="0" smtClean="0"/>
              <a:t>Auswertung der Anregungen aus der Bürgerversammlung</a:t>
            </a:r>
          </a:p>
          <a:p>
            <a:pPr marL="342900" indent="-342900">
              <a:buAutoNum type="arabicPeriod"/>
            </a:pPr>
            <a:endParaRPr lang="de-DE" sz="2000" b="1" i="1" dirty="0"/>
          </a:p>
          <a:p>
            <a:pPr marL="342900" indent="-342900">
              <a:buAutoNum type="arabicPeriod"/>
            </a:pPr>
            <a:r>
              <a:rPr lang="de-DE" sz="2000" b="1" i="1" smtClean="0"/>
              <a:t>Ratsbeschluss Herbst </a:t>
            </a:r>
            <a:r>
              <a:rPr lang="de-DE" sz="2000" b="1" i="1" dirty="0" smtClean="0"/>
              <a:t>2022 [ASDW, Rat] </a:t>
            </a:r>
          </a:p>
          <a:p>
            <a:pPr marL="342900" indent="-342900">
              <a:buAutoNum type="arabicPeriod"/>
            </a:pPr>
            <a:endParaRPr lang="de-DE" sz="2000" b="1" i="1" dirty="0" smtClean="0"/>
          </a:p>
          <a:p>
            <a:pPr marL="342900" indent="-342900">
              <a:buAutoNum type="arabicPeriod"/>
            </a:pPr>
            <a:r>
              <a:rPr lang="de-DE" sz="2000" b="1" i="1" dirty="0" smtClean="0"/>
              <a:t>Ausschreibung/Bauauftrag Winter 2022</a:t>
            </a:r>
          </a:p>
          <a:p>
            <a:pPr marL="342900" indent="-342900">
              <a:buAutoNum type="arabicPeriod"/>
            </a:pPr>
            <a:endParaRPr lang="de-DE" sz="2000" b="1" i="1" dirty="0"/>
          </a:p>
          <a:p>
            <a:pPr marL="342900" indent="-342900">
              <a:buAutoNum type="arabicPeriod"/>
            </a:pPr>
            <a:r>
              <a:rPr lang="de-DE" sz="2000" b="1" i="1" dirty="0" smtClean="0"/>
              <a:t>Baubeginn je nach Dauer des Ausschreibungsverfahrens</a:t>
            </a:r>
            <a:br>
              <a:rPr lang="de-DE" sz="2000" b="1" i="1" dirty="0" smtClean="0"/>
            </a:br>
            <a:r>
              <a:rPr lang="de-DE" sz="1600" b="1" i="1" dirty="0" smtClean="0"/>
              <a:t>-vorher werden die Eigentümer und </a:t>
            </a:r>
            <a:r>
              <a:rPr lang="de-DE" sz="1600" b="1" i="1" dirty="0" err="1" smtClean="0"/>
              <a:t>Anlieger:innen</a:t>
            </a:r>
            <a:r>
              <a:rPr lang="de-DE" sz="1600" b="1" i="1" dirty="0" smtClean="0"/>
              <a:t> über den Zeitplan schriftlich informiert</a:t>
            </a:r>
            <a:endParaRPr lang="de-DE" sz="1600" i="1" dirty="0" smtClean="0"/>
          </a:p>
          <a:p>
            <a:pPr marL="342900" indent="-342900">
              <a:buAutoNum type="arabicPeriod"/>
            </a:pPr>
            <a:endParaRPr lang="de-DE" sz="1800" i="1"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4</a:t>
            </a:fld>
            <a:endParaRPr lang="de-DE" altLang="de-DE"/>
          </a:p>
        </p:txBody>
      </p:sp>
      <p:sp>
        <p:nvSpPr>
          <p:cNvPr id="6" name="Titel 1"/>
          <p:cNvSpPr>
            <a:spLocks noGrp="1"/>
          </p:cNvSpPr>
          <p:nvPr>
            <p:ph type="title"/>
          </p:nvPr>
        </p:nvSpPr>
        <p:spPr>
          <a:xfrm>
            <a:off x="1439335" y="269875"/>
            <a:ext cx="10316633" cy="1143001"/>
          </a:xfrm>
        </p:spPr>
        <p:txBody>
          <a:bodyPr/>
          <a:lstStyle/>
          <a:p>
            <a:r>
              <a:rPr lang="de-DE" dirty="0" smtClean="0"/>
              <a:t>Abläufe zur Baudurchführung </a:t>
            </a:r>
            <a:endParaRPr lang="de-DE" dirty="0"/>
          </a:p>
        </p:txBody>
      </p:sp>
    </p:spTree>
    <p:extLst>
      <p:ext uri="{BB962C8B-B14F-4D97-AF65-F5344CB8AC3E}">
        <p14:creationId xmlns:p14="http://schemas.microsoft.com/office/powerpoint/2010/main" val="77779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de-DE" dirty="0"/>
              <a:t>G</a:t>
            </a:r>
            <a:r>
              <a:rPr lang="de-DE" dirty="0" smtClean="0"/>
              <a:t>eplante Zeitschiene</a:t>
            </a:r>
            <a:endParaRPr lang="de-DE" dirty="0"/>
          </a:p>
        </p:txBody>
      </p:sp>
      <p:graphicFrame>
        <p:nvGraphicFramePr>
          <p:cNvPr id="7" name="Inhaltsplatzhalter 6"/>
          <p:cNvGraphicFramePr>
            <a:graphicFrameLocks noGrp="1"/>
          </p:cNvGraphicFramePr>
          <p:nvPr>
            <p:ph sz="half" idx="1"/>
            <p:extLst>
              <p:ext uri="{D42A27DB-BD31-4B8C-83A1-F6EECF244321}">
                <p14:modId xmlns:p14="http://schemas.microsoft.com/office/powerpoint/2010/main" val="165067939"/>
              </p:ext>
            </p:extLst>
          </p:nvPr>
        </p:nvGraphicFramePr>
        <p:xfrm>
          <a:off x="1579417" y="1296503"/>
          <a:ext cx="10041781" cy="4347840"/>
        </p:xfrm>
        <a:graphic>
          <a:graphicData uri="http://schemas.openxmlformats.org/drawingml/2006/table">
            <a:tbl>
              <a:tblPr/>
              <a:tblGrid>
                <a:gridCol w="996955">
                  <a:extLst>
                    <a:ext uri="{9D8B030D-6E8A-4147-A177-3AD203B41FA5}">
                      <a16:colId xmlns:a16="http://schemas.microsoft.com/office/drawing/2014/main" val="894354163"/>
                    </a:ext>
                  </a:extLst>
                </a:gridCol>
                <a:gridCol w="2109496">
                  <a:extLst>
                    <a:ext uri="{9D8B030D-6E8A-4147-A177-3AD203B41FA5}">
                      <a16:colId xmlns:a16="http://schemas.microsoft.com/office/drawing/2014/main" val="2751716453"/>
                    </a:ext>
                  </a:extLst>
                </a:gridCol>
                <a:gridCol w="693533">
                  <a:extLst>
                    <a:ext uri="{9D8B030D-6E8A-4147-A177-3AD203B41FA5}">
                      <a16:colId xmlns:a16="http://schemas.microsoft.com/office/drawing/2014/main" val="1553909775"/>
                    </a:ext>
                  </a:extLst>
                </a:gridCol>
                <a:gridCol w="693533">
                  <a:extLst>
                    <a:ext uri="{9D8B030D-6E8A-4147-A177-3AD203B41FA5}">
                      <a16:colId xmlns:a16="http://schemas.microsoft.com/office/drawing/2014/main" val="973122291"/>
                    </a:ext>
                  </a:extLst>
                </a:gridCol>
                <a:gridCol w="693533">
                  <a:extLst>
                    <a:ext uri="{9D8B030D-6E8A-4147-A177-3AD203B41FA5}">
                      <a16:colId xmlns:a16="http://schemas.microsoft.com/office/drawing/2014/main" val="1951448866"/>
                    </a:ext>
                  </a:extLst>
                </a:gridCol>
                <a:gridCol w="693533">
                  <a:extLst>
                    <a:ext uri="{9D8B030D-6E8A-4147-A177-3AD203B41FA5}">
                      <a16:colId xmlns:a16="http://schemas.microsoft.com/office/drawing/2014/main" val="1845295924"/>
                    </a:ext>
                  </a:extLst>
                </a:gridCol>
                <a:gridCol w="693533">
                  <a:extLst>
                    <a:ext uri="{9D8B030D-6E8A-4147-A177-3AD203B41FA5}">
                      <a16:colId xmlns:a16="http://schemas.microsoft.com/office/drawing/2014/main" val="1292226231"/>
                    </a:ext>
                  </a:extLst>
                </a:gridCol>
                <a:gridCol w="693533">
                  <a:extLst>
                    <a:ext uri="{9D8B030D-6E8A-4147-A177-3AD203B41FA5}">
                      <a16:colId xmlns:a16="http://schemas.microsoft.com/office/drawing/2014/main" val="2837855759"/>
                    </a:ext>
                  </a:extLst>
                </a:gridCol>
                <a:gridCol w="693533">
                  <a:extLst>
                    <a:ext uri="{9D8B030D-6E8A-4147-A177-3AD203B41FA5}">
                      <a16:colId xmlns:a16="http://schemas.microsoft.com/office/drawing/2014/main" val="1991203795"/>
                    </a:ext>
                  </a:extLst>
                </a:gridCol>
                <a:gridCol w="693533">
                  <a:extLst>
                    <a:ext uri="{9D8B030D-6E8A-4147-A177-3AD203B41FA5}">
                      <a16:colId xmlns:a16="http://schemas.microsoft.com/office/drawing/2014/main" val="3103433524"/>
                    </a:ext>
                  </a:extLst>
                </a:gridCol>
                <a:gridCol w="693533">
                  <a:extLst>
                    <a:ext uri="{9D8B030D-6E8A-4147-A177-3AD203B41FA5}">
                      <a16:colId xmlns:a16="http://schemas.microsoft.com/office/drawing/2014/main" val="341907867"/>
                    </a:ext>
                  </a:extLst>
                </a:gridCol>
                <a:gridCol w="693533">
                  <a:extLst>
                    <a:ext uri="{9D8B030D-6E8A-4147-A177-3AD203B41FA5}">
                      <a16:colId xmlns:a16="http://schemas.microsoft.com/office/drawing/2014/main" val="1783914871"/>
                    </a:ext>
                  </a:extLst>
                </a:gridCol>
              </a:tblGrid>
              <a:tr h="214179">
                <a:tc>
                  <a:txBody>
                    <a:bodyPr/>
                    <a:lstStyle/>
                    <a:p>
                      <a:pPr algn="l" fontAlgn="b"/>
                      <a:r>
                        <a:rPr lang="de-DE" sz="1100" b="1" i="0" u="none" strike="noStrike" dirty="0">
                          <a:solidFill>
                            <a:srgbClr val="000000"/>
                          </a:solidFill>
                          <a:effectLst/>
                          <a:latin typeface="Calibri" panose="020F0502020204030204" pitchFamily="34" charset="0"/>
                        </a:rPr>
                        <a:t>Abschnitte </a:t>
                      </a:r>
                    </a:p>
                  </a:txBody>
                  <a:tcPr marL="5456" marR="5456"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1" i="0" u="none" strike="noStrike" dirty="0">
                          <a:solidFill>
                            <a:srgbClr val="000000"/>
                          </a:solidFill>
                          <a:effectLst/>
                          <a:latin typeface="Calibri" panose="020F0502020204030204" pitchFamily="34" charset="0"/>
                        </a:rPr>
                        <a:t>Maßnahmen </a:t>
                      </a:r>
                    </a:p>
                  </a:txBody>
                  <a:tcPr marL="5456" marR="5456"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de-DE" sz="1100" b="1" i="0" u="none" strike="noStrike">
                          <a:solidFill>
                            <a:srgbClr val="000000"/>
                          </a:solidFill>
                          <a:effectLst/>
                          <a:latin typeface="Calibri" panose="020F0502020204030204" pitchFamily="34" charset="0"/>
                        </a:rPr>
                        <a:t>2022</a:t>
                      </a:r>
                    </a:p>
                  </a:txBody>
                  <a:tcPr marL="5456" marR="5456"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de-DE" sz="1100" b="1" i="0" u="none" strike="noStrike">
                          <a:solidFill>
                            <a:srgbClr val="000000"/>
                          </a:solidFill>
                          <a:effectLst/>
                          <a:latin typeface="Calibri" panose="020F0502020204030204" pitchFamily="34" charset="0"/>
                        </a:rPr>
                        <a:t>2023</a:t>
                      </a:r>
                    </a:p>
                  </a:txBody>
                  <a:tcPr marL="5456" marR="5456"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186384"/>
                  </a:ext>
                </a:extLst>
              </a:tr>
              <a:tr h="22488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Nov.</a:t>
                      </a:r>
                    </a:p>
                  </a:txBody>
                  <a:tcPr marL="5456" marR="5456"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de-DE" sz="1100" b="1" i="0" u="none" strike="noStrike">
                          <a:solidFill>
                            <a:srgbClr val="000000"/>
                          </a:solidFill>
                          <a:effectLst/>
                          <a:latin typeface="Calibri" panose="020F0502020204030204" pitchFamily="34" charset="0"/>
                        </a:rPr>
                        <a:t>Dez.</a:t>
                      </a:r>
                    </a:p>
                  </a:txBody>
                  <a:tcPr marL="5456" marR="5456"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de-DE" sz="1100" b="1" i="0" u="none" strike="noStrike">
                          <a:solidFill>
                            <a:srgbClr val="000000"/>
                          </a:solidFill>
                          <a:effectLst/>
                          <a:latin typeface="Calibri" panose="020F0502020204030204" pitchFamily="34" charset="0"/>
                        </a:rPr>
                        <a:t>Jan.</a:t>
                      </a:r>
                    </a:p>
                  </a:txBody>
                  <a:tcPr marL="5456" marR="5456"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de-DE" sz="1100" b="1" i="0" u="none" strike="noStrike">
                          <a:solidFill>
                            <a:srgbClr val="000000"/>
                          </a:solidFill>
                          <a:effectLst/>
                          <a:latin typeface="Calibri" panose="020F0502020204030204" pitchFamily="34" charset="0"/>
                        </a:rPr>
                        <a:t>Feb.</a:t>
                      </a:r>
                    </a:p>
                  </a:txBody>
                  <a:tcPr marL="5456" marR="5456" marT="9525" marB="0" anchor="b">
                    <a:lnL>
                      <a:noFill/>
                    </a:lnL>
                    <a:lnR>
                      <a:noFill/>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de-DE" sz="1100" b="1" i="0" u="none" strike="noStrike">
                          <a:solidFill>
                            <a:srgbClr val="000000"/>
                          </a:solidFill>
                          <a:effectLst/>
                          <a:latin typeface="Calibri" panose="020F0502020204030204" pitchFamily="34" charset="0"/>
                        </a:rPr>
                        <a:t>März</a:t>
                      </a:r>
                    </a:p>
                  </a:txBody>
                  <a:tcPr marL="5456" marR="5456" marT="9525" marB="0" anchor="b">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100" b="1" i="0" u="none" strike="noStrike">
                          <a:solidFill>
                            <a:srgbClr val="000000"/>
                          </a:solidFill>
                          <a:effectLst/>
                          <a:latin typeface="Calibri" panose="020F0502020204030204" pitchFamily="34" charset="0"/>
                        </a:rPr>
                        <a:t>April</a:t>
                      </a:r>
                    </a:p>
                  </a:txBody>
                  <a:tcPr marL="5456" marR="5456" marT="9525" marB="0" anchor="b">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de-DE" sz="1100" b="1" i="0" u="none" strike="noStrike">
                          <a:solidFill>
                            <a:srgbClr val="000000"/>
                          </a:solidFill>
                          <a:effectLst/>
                          <a:latin typeface="Calibri" panose="020F0502020204030204" pitchFamily="34" charset="0"/>
                        </a:rPr>
                        <a:t>Mai</a:t>
                      </a:r>
                    </a:p>
                  </a:txBody>
                  <a:tcPr marL="5456" marR="5456" marT="9525" marB="0" anchor="b">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de-DE" sz="1100" b="1" i="0" u="none" strike="noStrike">
                          <a:solidFill>
                            <a:srgbClr val="000000"/>
                          </a:solidFill>
                          <a:effectLst/>
                          <a:latin typeface="Calibri" panose="020F0502020204030204" pitchFamily="34" charset="0"/>
                        </a:rPr>
                        <a:t>Juni </a:t>
                      </a:r>
                    </a:p>
                  </a:txBody>
                  <a:tcPr marL="5456" marR="5456" marT="9525" marB="0" anchor="b">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de-DE" sz="1100" b="1" i="0" u="none" strike="noStrike">
                          <a:solidFill>
                            <a:srgbClr val="000000"/>
                          </a:solidFill>
                          <a:effectLst/>
                          <a:latin typeface="Calibri" panose="020F0502020204030204" pitchFamily="34" charset="0"/>
                        </a:rPr>
                        <a:t>Juli</a:t>
                      </a:r>
                    </a:p>
                  </a:txBody>
                  <a:tcPr marL="5456" marR="5456" marT="9525" marB="0" anchor="b">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l" fontAlgn="b"/>
                      <a:r>
                        <a:rPr lang="de-DE" sz="1100" b="1" i="0" u="none" strike="noStrike">
                          <a:solidFill>
                            <a:srgbClr val="000000"/>
                          </a:solidFill>
                          <a:effectLst/>
                          <a:latin typeface="Calibri" panose="020F0502020204030204" pitchFamily="34" charset="0"/>
                        </a:rPr>
                        <a:t>August </a:t>
                      </a:r>
                    </a:p>
                  </a:txBody>
                  <a:tcPr marL="5456" marR="5456"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880832466"/>
                  </a:ext>
                </a:extLst>
              </a:tr>
              <a:tr h="22488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Kampfmittel</a:t>
                      </a: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dirty="0">
                          <a:solidFill>
                            <a:srgbClr val="FF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7D31"/>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1"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6735642"/>
                  </a:ext>
                </a:extLst>
              </a:tr>
              <a:tr h="21417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1100" b="1" i="0" u="none" strike="noStrike">
                          <a:solidFill>
                            <a:srgbClr val="000000"/>
                          </a:solidFill>
                          <a:effectLst/>
                          <a:latin typeface="Calibri" panose="020F0502020204030204" pitchFamily="34" charset="0"/>
                        </a:rPr>
                        <a:t>Baustelleneinrichtung </a:t>
                      </a: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FFD966"/>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4230157"/>
                  </a:ext>
                </a:extLst>
              </a:tr>
              <a:tr h="214179">
                <a:tc>
                  <a:txBody>
                    <a:bodyPr/>
                    <a:lstStyle/>
                    <a:p>
                      <a:pPr algn="l" fontAlgn="b"/>
                      <a:r>
                        <a:rPr lang="de-DE" sz="1100" b="1" i="0" u="none" strike="noStrike">
                          <a:solidFill>
                            <a:srgbClr val="000000"/>
                          </a:solidFill>
                          <a:effectLst/>
                          <a:latin typeface="Calibri" panose="020F0502020204030204" pitchFamily="34" charset="0"/>
                        </a:rPr>
                        <a:t>Gertrudenstr.</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1" i="0" u="none" strike="noStrike" dirty="0" smtClean="0">
                          <a:solidFill>
                            <a:srgbClr val="000000"/>
                          </a:solidFill>
                          <a:effectLst/>
                          <a:latin typeface="Calibri" panose="020F0502020204030204" pitchFamily="34" charset="0"/>
                        </a:rPr>
                        <a:t>Beton</a:t>
                      </a:r>
                      <a:r>
                        <a:rPr lang="de-DE" sz="1100" b="1" i="0" u="none" strike="noStrike" baseline="0" dirty="0" smtClean="0">
                          <a:solidFill>
                            <a:srgbClr val="000000"/>
                          </a:solidFill>
                          <a:effectLst/>
                          <a:latin typeface="Calibri" panose="020F0502020204030204" pitchFamily="34" charset="0"/>
                        </a:rPr>
                        <a:t> &amp; Pflasterarbeiten </a:t>
                      </a:r>
                      <a:endParaRPr lang="de-DE" sz="1100" b="1" i="0" u="none" strike="noStrike" dirty="0">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7475182"/>
                  </a:ext>
                </a:extLst>
              </a:tr>
              <a:tr h="214179">
                <a:tc>
                  <a:txBody>
                    <a:bodyPr/>
                    <a:lstStyle/>
                    <a:p>
                      <a:pPr algn="ctr" fontAlgn="b"/>
                      <a:r>
                        <a:rPr lang="de-DE" sz="1100" b="1" i="0" u="none" strike="noStrike">
                          <a:solidFill>
                            <a:srgbClr val="000000"/>
                          </a:solidFill>
                          <a:effectLst/>
                          <a:latin typeface="Calibri" panose="020F0502020204030204" pitchFamily="34" charset="0"/>
                        </a:rPr>
                        <a:t>BAI</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1" i="0" u="none" strike="noStrike">
                          <a:solidFill>
                            <a:srgbClr val="000000"/>
                          </a:solidFill>
                          <a:effectLst/>
                          <a:latin typeface="Calibri" panose="020F0502020204030204" pitchFamily="34" charset="0"/>
                        </a:rPr>
                        <a:t>Fräs/Bodenarbeiten </a:t>
                      </a: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solidFill>
                      <a:srgbClr val="BF8F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499456"/>
                  </a:ext>
                </a:extLst>
              </a:tr>
              <a:tr h="22488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Asphalt arbeiten </a:t>
                      </a: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solidFill>
                      <a:srgbClr val="80808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solidFill>
                      <a:srgbClr val="808080"/>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7502905"/>
                  </a:ext>
                </a:extLst>
              </a:tr>
              <a:tr h="21417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1100" b="1" i="0" u="none" strike="noStrike">
                          <a:solidFill>
                            <a:srgbClr val="000000"/>
                          </a:solidFill>
                          <a:effectLst/>
                          <a:latin typeface="Calibri" panose="020F0502020204030204" pitchFamily="34" charset="0"/>
                        </a:rPr>
                        <a:t>Baustelleneinrichtung </a:t>
                      </a: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FD966"/>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dash"/>
                      <a:round/>
                      <a:headEnd type="none" w="med" len="med"/>
                      <a:tailEnd type="none" w="med" len="med"/>
                    </a:lnT>
                    <a:lnB>
                      <a:noFill/>
                    </a:lnB>
                    <a:solidFill>
                      <a:srgbClr val="FFD966"/>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0011711"/>
                  </a:ext>
                </a:extLst>
              </a:tr>
              <a:tr h="214179">
                <a:tc>
                  <a:txBody>
                    <a:bodyPr/>
                    <a:lstStyle/>
                    <a:p>
                      <a:pPr algn="ctr" fontAlgn="b"/>
                      <a:r>
                        <a:rPr lang="de-DE" sz="1100" b="1" i="0" u="none" strike="noStrike">
                          <a:solidFill>
                            <a:srgbClr val="000000"/>
                          </a:solidFill>
                          <a:effectLst/>
                          <a:latin typeface="Calibri" panose="020F0502020204030204" pitchFamily="34" charset="0"/>
                        </a:rPr>
                        <a:t>Gertrudenstr.</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1" i="0" u="none" strike="noStrike" dirty="0" smtClean="0">
                          <a:solidFill>
                            <a:srgbClr val="000000"/>
                          </a:solidFill>
                          <a:effectLst/>
                          <a:latin typeface="Calibri" panose="020F0502020204030204" pitchFamily="34" charset="0"/>
                        </a:rPr>
                        <a:t>Beton</a:t>
                      </a:r>
                      <a:r>
                        <a:rPr lang="de-DE" sz="1100" b="1" i="0" u="none" strike="noStrike" baseline="0" dirty="0" smtClean="0">
                          <a:solidFill>
                            <a:srgbClr val="000000"/>
                          </a:solidFill>
                          <a:effectLst/>
                          <a:latin typeface="Calibri" panose="020F0502020204030204" pitchFamily="34" charset="0"/>
                        </a:rPr>
                        <a:t> &amp; Pflasterarbeiten </a:t>
                      </a:r>
                      <a:endParaRPr lang="de-DE" sz="1100" b="1" i="0" u="none" strike="noStrike" dirty="0">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a:noFill/>
                    </a:lnB>
                    <a:solidFill>
                      <a:srgbClr val="FFC0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solidFill>
                      <a:srgbClr val="FFC000"/>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199099"/>
                  </a:ext>
                </a:extLst>
              </a:tr>
              <a:tr h="214179">
                <a:tc>
                  <a:txBody>
                    <a:bodyPr/>
                    <a:lstStyle/>
                    <a:p>
                      <a:pPr algn="ctr" fontAlgn="b"/>
                      <a:r>
                        <a:rPr lang="de-DE" sz="1100" b="1" i="0" u="none" strike="noStrike">
                          <a:solidFill>
                            <a:srgbClr val="000000"/>
                          </a:solidFill>
                          <a:effectLst/>
                          <a:latin typeface="Calibri" panose="020F0502020204030204" pitchFamily="34" charset="0"/>
                        </a:rPr>
                        <a:t>BAII</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1" i="0" u="none" strike="noStrike" dirty="0" err="1">
                          <a:solidFill>
                            <a:srgbClr val="000000"/>
                          </a:solidFill>
                          <a:effectLst/>
                          <a:latin typeface="Calibri" panose="020F0502020204030204" pitchFamily="34" charset="0"/>
                        </a:rPr>
                        <a:t>Fräs</a:t>
                      </a:r>
                      <a:r>
                        <a:rPr lang="de-DE" sz="1100" b="1" i="0" u="none" strike="noStrike" dirty="0">
                          <a:solidFill>
                            <a:srgbClr val="000000"/>
                          </a:solidFill>
                          <a:effectLst/>
                          <a:latin typeface="Calibri" panose="020F0502020204030204" pitchFamily="34" charset="0"/>
                        </a:rPr>
                        <a:t>/Bodenarbeiten </a:t>
                      </a: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solidFill>
                      <a:srgbClr val="BF8F00"/>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6810279"/>
                  </a:ext>
                </a:extLst>
              </a:tr>
              <a:tr h="22488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Asphalt arbeiten </a:t>
                      </a:r>
                    </a:p>
                  </a:txBody>
                  <a:tcPr marL="5456" marR="5456"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80808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solidFill>
                      <a:srgbClr val="757171"/>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5947253"/>
                  </a:ext>
                </a:extLst>
              </a:tr>
              <a:tr h="21417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1100" b="1" i="0" u="none" strike="noStrike">
                          <a:solidFill>
                            <a:srgbClr val="000000"/>
                          </a:solidFill>
                          <a:effectLst/>
                          <a:latin typeface="Calibri" panose="020F0502020204030204" pitchFamily="34" charset="0"/>
                        </a:rPr>
                        <a:t>Baustelleneinrichtung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FD966"/>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dash"/>
                      <a:round/>
                      <a:headEnd type="none" w="med" len="med"/>
                      <a:tailEnd type="none" w="med" len="med"/>
                    </a:lnT>
                    <a:lnB>
                      <a:noFill/>
                    </a:lnB>
                    <a:solidFill>
                      <a:srgbClr val="FFD966"/>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4031646"/>
                  </a:ext>
                </a:extLst>
              </a:tr>
              <a:tr h="214179">
                <a:tc>
                  <a:txBody>
                    <a:bodyPr/>
                    <a:lstStyle/>
                    <a:p>
                      <a:pPr algn="l" fontAlgn="b"/>
                      <a:r>
                        <a:rPr lang="de-DE" sz="1100" b="1" i="0" u="none" strike="noStrike">
                          <a:solidFill>
                            <a:srgbClr val="000000"/>
                          </a:solidFill>
                          <a:effectLst/>
                          <a:latin typeface="Calibri" panose="020F0502020204030204" pitchFamily="34" charset="0"/>
                        </a:rPr>
                        <a:t>Kaiserallee</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372" rtl="0" eaLnBrk="1" fontAlgn="b" latinLnBrk="0" hangingPunct="1">
                        <a:lnSpc>
                          <a:spcPct val="100000"/>
                        </a:lnSpc>
                        <a:spcBef>
                          <a:spcPts val="0"/>
                        </a:spcBef>
                        <a:spcAft>
                          <a:spcPts val="0"/>
                        </a:spcAft>
                        <a:buClrTx/>
                        <a:buSzTx/>
                        <a:buFontTx/>
                        <a:buNone/>
                        <a:tabLst/>
                        <a:defRPr/>
                      </a:pPr>
                      <a:r>
                        <a:rPr lang="de-DE" sz="1100" b="1" i="0" u="none" strike="noStrike" dirty="0" smtClean="0">
                          <a:solidFill>
                            <a:srgbClr val="000000"/>
                          </a:solidFill>
                          <a:effectLst/>
                          <a:latin typeface="Calibri" panose="020F0502020204030204" pitchFamily="34" charset="0"/>
                        </a:rPr>
                        <a:t>Beton</a:t>
                      </a:r>
                      <a:r>
                        <a:rPr lang="de-DE" sz="1100" b="1" i="0" u="none" strike="noStrike" baseline="0" dirty="0" smtClean="0">
                          <a:solidFill>
                            <a:srgbClr val="000000"/>
                          </a:solidFill>
                          <a:effectLst/>
                          <a:latin typeface="Calibri" panose="020F0502020204030204" pitchFamily="34" charset="0"/>
                        </a:rPr>
                        <a:t> &amp; Pflasterarbeiten </a:t>
                      </a:r>
                      <a:endParaRPr lang="de-DE" sz="1100" b="1" i="0" u="none" strike="noStrike" dirty="0" smtClean="0">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a:noFill/>
                    </a:lnB>
                    <a:solidFill>
                      <a:srgbClr val="FFC0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solidFill>
                      <a:srgbClr val="FFC000"/>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0391166"/>
                  </a:ext>
                </a:extLst>
              </a:tr>
              <a:tr h="214179">
                <a:tc>
                  <a:txBody>
                    <a:bodyPr/>
                    <a:lstStyle/>
                    <a:p>
                      <a:pPr algn="ctr" fontAlgn="b"/>
                      <a:r>
                        <a:rPr lang="de-DE" sz="1100" b="1" i="0" u="none" strike="noStrike">
                          <a:solidFill>
                            <a:srgbClr val="000000"/>
                          </a:solidFill>
                          <a:effectLst/>
                          <a:latin typeface="Calibri" panose="020F0502020204030204" pitchFamily="34" charset="0"/>
                        </a:rPr>
                        <a:t>BA I</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1" i="0" u="none" strike="noStrike">
                          <a:solidFill>
                            <a:srgbClr val="000000"/>
                          </a:solidFill>
                          <a:effectLst/>
                          <a:latin typeface="Calibri" panose="020F0502020204030204" pitchFamily="34" charset="0"/>
                        </a:rPr>
                        <a:t>Fräs/Bodenarbeiten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solidFill>
                      <a:srgbClr val="BF8F00"/>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4545974"/>
                  </a:ext>
                </a:extLst>
              </a:tr>
              <a:tr h="22488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Asphalt arbeiten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solidFill>
                      <a:srgbClr val="757171"/>
                    </a:solidFill>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09580377"/>
                  </a:ext>
                </a:extLst>
              </a:tr>
              <a:tr h="21417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de-DE" sz="1100" b="1" i="0" u="none" strike="noStrike" dirty="0">
                          <a:solidFill>
                            <a:srgbClr val="000000"/>
                          </a:solidFill>
                          <a:effectLst/>
                          <a:latin typeface="Calibri" panose="020F0502020204030204" pitchFamily="34" charset="0"/>
                        </a:rPr>
                        <a:t>Baustelleneinrichtung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FD966"/>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dash"/>
                      <a:round/>
                      <a:headEnd type="none" w="med" len="med"/>
                      <a:tailEnd type="none" w="med" len="med"/>
                    </a:lnT>
                    <a:lnB>
                      <a:noFill/>
                    </a:lnB>
                    <a:solidFill>
                      <a:srgbClr val="FFD966"/>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2282466890"/>
                  </a:ext>
                </a:extLst>
              </a:tr>
              <a:tr h="214179">
                <a:tc>
                  <a:txBody>
                    <a:bodyPr/>
                    <a:lstStyle/>
                    <a:p>
                      <a:pPr algn="l" fontAlgn="b"/>
                      <a:r>
                        <a:rPr lang="de-DE" sz="1100" b="1" i="0" u="none" strike="noStrike">
                          <a:solidFill>
                            <a:srgbClr val="000000"/>
                          </a:solidFill>
                          <a:effectLst/>
                          <a:latin typeface="Calibri" panose="020F0502020204030204" pitchFamily="34" charset="0"/>
                        </a:rPr>
                        <a:t>Kaiserallee</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1" i="0" u="none" strike="noStrike" dirty="0" smtClean="0">
                          <a:solidFill>
                            <a:srgbClr val="000000"/>
                          </a:solidFill>
                          <a:effectLst/>
                          <a:latin typeface="Calibri" panose="020F0502020204030204" pitchFamily="34" charset="0"/>
                        </a:rPr>
                        <a:t>Rinnen/Bordstein/Pflaster</a:t>
                      </a:r>
                      <a:endParaRPr lang="de-DE" sz="1100" b="1" i="0" u="none" strike="noStrike" dirty="0">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a:noFill/>
                    </a:lnB>
                    <a:solidFill>
                      <a:srgbClr val="FFC0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a:noFill/>
                    </a:lnB>
                    <a:solidFill>
                      <a:srgbClr val="FFC0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4506970"/>
                  </a:ext>
                </a:extLst>
              </a:tr>
              <a:tr h="214179">
                <a:tc>
                  <a:txBody>
                    <a:bodyPr/>
                    <a:lstStyle/>
                    <a:p>
                      <a:pPr algn="ctr" fontAlgn="b"/>
                      <a:r>
                        <a:rPr lang="de-DE" sz="1100" b="1" i="0" u="none" strike="noStrike">
                          <a:solidFill>
                            <a:srgbClr val="000000"/>
                          </a:solidFill>
                          <a:effectLst/>
                          <a:latin typeface="Calibri" panose="020F0502020204030204" pitchFamily="34" charset="0"/>
                        </a:rPr>
                        <a:t>BA II</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1" i="0" u="none" strike="noStrike">
                          <a:solidFill>
                            <a:srgbClr val="000000"/>
                          </a:solidFill>
                          <a:effectLst/>
                          <a:latin typeface="Calibri" panose="020F0502020204030204" pitchFamily="34" charset="0"/>
                        </a:rPr>
                        <a:t>Fräs/Bodenarbeiten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r>
                        <a:rPr lang="de-DE" sz="1100" b="0" i="0" u="none" strike="noStrike">
                          <a:solidFill>
                            <a:srgbClr val="BF8F00"/>
                          </a:solidFill>
                          <a:effectLst/>
                          <a:latin typeface="Calibri" panose="020F0502020204030204" pitchFamily="34" charset="0"/>
                        </a:rPr>
                        <a:t> </a:t>
                      </a:r>
                    </a:p>
                  </a:txBody>
                  <a:tcPr marL="5456" marR="5456" marT="9525" marB="0" anchor="b">
                    <a:lnL>
                      <a:noFill/>
                    </a:lnL>
                    <a:lnR>
                      <a:noFill/>
                    </a:lnR>
                    <a:lnT>
                      <a:noFill/>
                    </a:lnT>
                    <a:lnB>
                      <a:noFill/>
                    </a:lnB>
                    <a:solidFill>
                      <a:srgbClr val="BF8F00"/>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2188537"/>
                  </a:ext>
                </a:extLst>
              </a:tr>
              <a:tr h="224889">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Asphalt arbeiten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a:noFill/>
                    </a:lnR>
                    <a:lnT>
                      <a:noFill/>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5456" marR="5456"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w="12700" cap="flat" cmpd="sng" algn="ctr">
                      <a:solidFill>
                        <a:srgbClr val="000000"/>
                      </a:solidFill>
                      <a:prstDash val="dash"/>
                      <a:round/>
                      <a:headEnd type="none" w="med" len="med"/>
                      <a:tailEnd type="none" w="med" len="med"/>
                    </a:lnB>
                    <a:solidFill>
                      <a:srgbClr val="757171"/>
                    </a:solidFill>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solidFill>
                      <a:srgbClr val="757171"/>
                    </a:solidFill>
                  </a:tcPr>
                </a:tc>
                <a:extLst>
                  <a:ext uri="{0D108BD9-81ED-4DB2-BD59-A6C34878D82A}">
                    <a16:rowId xmlns:a16="http://schemas.microsoft.com/office/drawing/2014/main" val="333928418"/>
                  </a:ext>
                </a:extLst>
              </a:tr>
              <a:tr h="214179">
                <a:tc>
                  <a:txBody>
                    <a:bodyPr/>
                    <a:lstStyle/>
                    <a:p>
                      <a:pPr algn="l" fontAlgn="b"/>
                      <a:r>
                        <a:rPr lang="de-DE" sz="1100" b="0" i="0" u="none" strike="noStrike" dirty="0">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Markierung / Restarbeiten </a:t>
                      </a:r>
                    </a:p>
                  </a:txBody>
                  <a:tcPr marL="5456" marR="545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5456" marR="5456" marT="9525" marB="0" anchor="b">
                    <a:lnL>
                      <a:noFill/>
                    </a:lnL>
                    <a:lnR>
                      <a:noFill/>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rPr>
                        <a:t> </a:t>
                      </a:r>
                    </a:p>
                  </a:txBody>
                  <a:tcPr marL="5456" marR="5456"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54107798"/>
                  </a:ext>
                </a:extLst>
              </a:tr>
            </a:tbl>
          </a:graphicData>
        </a:graphic>
      </p:graphicFrame>
      <p:sp>
        <p:nvSpPr>
          <p:cNvPr id="12" name="Inhaltsplatzhalter 11"/>
          <p:cNvSpPr>
            <a:spLocks noGrp="1"/>
          </p:cNvSpPr>
          <p:nvPr>
            <p:ph sz="half" idx="2"/>
          </p:nvPr>
        </p:nvSpPr>
        <p:spPr>
          <a:xfrm>
            <a:off x="1555447" y="5677637"/>
            <a:ext cx="10200521" cy="766070"/>
          </a:xfrm>
        </p:spPr>
        <p:txBody>
          <a:bodyPr/>
          <a:lstStyle/>
          <a:p>
            <a:pPr marL="0" indent="0">
              <a:buNone/>
            </a:pPr>
            <a:r>
              <a:rPr lang="de-DE" sz="2400" dirty="0">
                <a:solidFill>
                  <a:srgbClr val="FF0000"/>
                </a:solidFill>
              </a:rPr>
              <a:t>Erfordernis und Umfang </a:t>
            </a:r>
            <a:r>
              <a:rPr lang="de-DE" sz="2400" dirty="0" smtClean="0">
                <a:solidFill>
                  <a:srgbClr val="FF0000"/>
                </a:solidFill>
              </a:rPr>
              <a:t>der Kampfmittel kann </a:t>
            </a:r>
            <a:r>
              <a:rPr lang="de-DE" sz="2400" dirty="0">
                <a:solidFill>
                  <a:srgbClr val="FF0000"/>
                </a:solidFill>
              </a:rPr>
              <a:t>zur Verschiebung der Bauzeit führen  !</a:t>
            </a:r>
          </a:p>
          <a:p>
            <a:pPr marL="0" indent="0">
              <a:buNone/>
            </a:pPr>
            <a:endParaRPr lang="de-DE" dirty="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5</a:t>
            </a:fld>
            <a:endParaRPr lang="de-DE" altLang="de-DE"/>
          </a:p>
        </p:txBody>
      </p:sp>
    </p:spTree>
    <p:extLst>
      <p:ext uri="{BB962C8B-B14F-4D97-AF65-F5344CB8AC3E}">
        <p14:creationId xmlns:p14="http://schemas.microsoft.com/office/powerpoint/2010/main" val="313160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Erläuterung Bauabschnitte </a:t>
            </a:r>
            <a:endParaRPr lang="de-DE" dirty="0"/>
          </a:p>
        </p:txBody>
      </p:sp>
      <p:pic>
        <p:nvPicPr>
          <p:cNvPr id="8" name="Inhaltsplatzhalt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3678" y="1563977"/>
            <a:ext cx="4681861" cy="4699352"/>
          </a:xfrm>
        </p:spPr>
      </p:pic>
      <p:sp>
        <p:nvSpPr>
          <p:cNvPr id="9" name="Inhaltsplatzhalter 8"/>
          <p:cNvSpPr>
            <a:spLocks noGrp="1"/>
          </p:cNvSpPr>
          <p:nvPr>
            <p:ph sz="half" idx="2"/>
          </p:nvPr>
        </p:nvSpPr>
        <p:spPr>
          <a:xfrm>
            <a:off x="6700058" y="1563977"/>
            <a:ext cx="5055912" cy="4699352"/>
          </a:xfrm>
        </p:spPr>
        <p:txBody>
          <a:bodyPr/>
          <a:lstStyle/>
          <a:p>
            <a:pPr marL="0" indent="0">
              <a:buNone/>
            </a:pPr>
            <a:r>
              <a:rPr lang="de-DE" dirty="0" err="1" smtClean="0"/>
              <a:t>Gertrudenstraße</a:t>
            </a:r>
            <a:r>
              <a:rPr lang="de-DE" dirty="0" smtClean="0"/>
              <a:t>:</a:t>
            </a:r>
          </a:p>
          <a:p>
            <a:pPr marL="0" indent="0">
              <a:buNone/>
            </a:pPr>
            <a:r>
              <a:rPr lang="de-DE" sz="2000" i="1" dirty="0"/>
              <a:t>v</a:t>
            </a:r>
            <a:r>
              <a:rPr lang="de-DE" sz="2000" i="1" dirty="0" smtClean="0"/>
              <a:t>oraussichtlich</a:t>
            </a:r>
            <a:r>
              <a:rPr lang="de-DE" dirty="0" smtClean="0"/>
              <a:t> </a:t>
            </a:r>
          </a:p>
          <a:p>
            <a:r>
              <a:rPr lang="de-DE" dirty="0" smtClean="0">
                <a:solidFill>
                  <a:srgbClr val="92D050"/>
                </a:solidFill>
              </a:rPr>
              <a:t>BA I  /Dezember 2022</a:t>
            </a:r>
            <a:endParaRPr lang="de-DE" dirty="0" smtClean="0">
              <a:solidFill>
                <a:schemeClr val="accent2">
                  <a:lumMod val="75000"/>
                </a:schemeClr>
              </a:solidFill>
            </a:endParaRPr>
          </a:p>
          <a:p>
            <a:r>
              <a:rPr lang="de-DE" dirty="0" smtClean="0">
                <a:solidFill>
                  <a:schemeClr val="accent2">
                    <a:lumMod val="75000"/>
                  </a:schemeClr>
                </a:solidFill>
              </a:rPr>
              <a:t>BAII  /Februar 2022</a:t>
            </a:r>
          </a:p>
          <a:p>
            <a:pPr marL="0" indent="0">
              <a:buNone/>
            </a:pPr>
            <a:endParaRPr lang="de-DE" dirty="0" smtClean="0">
              <a:solidFill>
                <a:schemeClr val="accent2">
                  <a:lumMod val="75000"/>
                </a:schemeClr>
              </a:solidFill>
            </a:endParaRPr>
          </a:p>
          <a:p>
            <a:pPr marL="0" indent="0">
              <a:buNone/>
            </a:pPr>
            <a:r>
              <a:rPr lang="de-DE" dirty="0" smtClean="0"/>
              <a:t>Kaiserallee:</a:t>
            </a:r>
          </a:p>
          <a:p>
            <a:pPr marL="0" indent="0">
              <a:buNone/>
            </a:pPr>
            <a:r>
              <a:rPr lang="de-DE" sz="2000" i="1" dirty="0"/>
              <a:t>v</a:t>
            </a:r>
            <a:r>
              <a:rPr lang="de-DE" sz="2000" i="1" dirty="0" smtClean="0"/>
              <a:t>oraussichtlich</a:t>
            </a:r>
            <a:r>
              <a:rPr lang="de-DE" dirty="0" smtClean="0"/>
              <a:t> </a:t>
            </a:r>
            <a:endParaRPr lang="de-DE" dirty="0"/>
          </a:p>
          <a:p>
            <a:r>
              <a:rPr lang="de-DE" dirty="0" smtClean="0">
                <a:solidFill>
                  <a:srgbClr val="00B0F0"/>
                </a:solidFill>
              </a:rPr>
              <a:t>BAI   /April 2023</a:t>
            </a:r>
          </a:p>
          <a:p>
            <a:r>
              <a:rPr lang="de-DE" dirty="0" smtClean="0">
                <a:solidFill>
                  <a:srgbClr val="002060"/>
                </a:solidFill>
              </a:rPr>
              <a:t>BAII  /Juni 2023</a:t>
            </a:r>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6</a:t>
            </a:fld>
            <a:endParaRPr lang="de-DE" altLang="de-DE"/>
          </a:p>
        </p:txBody>
      </p:sp>
    </p:spTree>
    <p:extLst>
      <p:ext uri="{BB962C8B-B14F-4D97-AF65-F5344CB8AC3E}">
        <p14:creationId xmlns:p14="http://schemas.microsoft.com/office/powerpoint/2010/main" val="3404255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Erläuterung </a:t>
            </a:r>
            <a:r>
              <a:rPr lang="de-DE" dirty="0" smtClean="0"/>
              <a:t>der Maßnahmen </a:t>
            </a:r>
            <a:endParaRPr lang="de-DE" dirty="0"/>
          </a:p>
        </p:txBody>
      </p:sp>
      <p:sp>
        <p:nvSpPr>
          <p:cNvPr id="3" name="Inhaltsplatzhalter 2"/>
          <p:cNvSpPr>
            <a:spLocks noGrp="1"/>
          </p:cNvSpPr>
          <p:nvPr>
            <p:ph idx="1"/>
          </p:nvPr>
        </p:nvSpPr>
        <p:spPr/>
        <p:txBody>
          <a:bodyPr/>
          <a:lstStyle/>
          <a:p>
            <a:pPr marL="0" indent="0">
              <a:buNone/>
            </a:pPr>
            <a:r>
              <a:rPr lang="de-DE" b="1" dirty="0" smtClean="0"/>
              <a:t>Kampfmittel</a:t>
            </a:r>
          </a:p>
          <a:p>
            <a:pPr marL="0" indent="0">
              <a:buNone/>
            </a:pPr>
            <a:r>
              <a:rPr lang="de-DE" sz="2000" dirty="0" err="1" smtClean="0"/>
              <a:t>Gertrudenstraße</a:t>
            </a:r>
            <a:r>
              <a:rPr lang="de-DE" dirty="0" smtClean="0"/>
              <a:t> </a:t>
            </a:r>
          </a:p>
          <a:p>
            <a:pPr>
              <a:buFontTx/>
              <a:buChar char="-"/>
            </a:pPr>
            <a:r>
              <a:rPr lang="de-DE" sz="2000" dirty="0" smtClean="0"/>
              <a:t>Angabe </a:t>
            </a:r>
            <a:r>
              <a:rPr lang="de-DE" sz="2000" u="sng" dirty="0" smtClean="0"/>
              <a:t>Kampfmittelbeseitigungsdienst</a:t>
            </a:r>
            <a:r>
              <a:rPr lang="de-DE" sz="2000" dirty="0" smtClean="0"/>
              <a:t> keine durchgängige Kampfmittelbelastung</a:t>
            </a:r>
          </a:p>
          <a:p>
            <a:pPr marL="0" indent="0">
              <a:buNone/>
            </a:pPr>
            <a:r>
              <a:rPr lang="de-DE" sz="2000" dirty="0"/>
              <a:t> </a:t>
            </a:r>
            <a:r>
              <a:rPr lang="de-DE" sz="2000" dirty="0" smtClean="0"/>
              <a:t>     Kampfmittelverdachtspunkte teilweise durch Bombardierung angezeigt </a:t>
            </a:r>
          </a:p>
          <a:p>
            <a:pPr marL="0" indent="0">
              <a:buNone/>
            </a:pPr>
            <a:r>
              <a:rPr lang="de-DE" sz="2000" dirty="0" smtClean="0"/>
              <a:t>Maßnahme vor Baubeginn:</a:t>
            </a:r>
          </a:p>
          <a:p>
            <a:pPr marL="0" indent="0">
              <a:buNone/>
            </a:pPr>
            <a:r>
              <a:rPr lang="de-DE" sz="2000" dirty="0" smtClean="0"/>
              <a:t>Sondieren der zu bebauenden Flächen im Bereich der Bombardierungen</a:t>
            </a:r>
          </a:p>
          <a:p>
            <a:pPr marL="0" indent="0">
              <a:buNone/>
            </a:pPr>
            <a:endParaRPr lang="de-DE" sz="2000" dirty="0" smtClean="0"/>
          </a:p>
          <a:p>
            <a:pPr marL="0" indent="0">
              <a:buNone/>
            </a:pPr>
            <a:r>
              <a:rPr lang="de-DE" sz="2000" dirty="0" smtClean="0"/>
              <a:t>Ergebnisse werden durch Wurfsendung bekannt gegeben!</a:t>
            </a:r>
          </a:p>
          <a:p>
            <a:pPr marL="0" indent="0">
              <a:buNone/>
            </a:pPr>
            <a:endParaRPr lang="de-DE" sz="2000" dirty="0" smtClean="0"/>
          </a:p>
          <a:p>
            <a:pPr marL="0" indent="0">
              <a:buNone/>
            </a:pPr>
            <a:r>
              <a:rPr lang="de-DE" sz="2000" b="1" dirty="0" smtClean="0"/>
              <a:t>Kaiserallee</a:t>
            </a:r>
            <a:r>
              <a:rPr lang="de-DE" sz="2000" dirty="0" smtClean="0"/>
              <a:t> sind keine Kampfmittelverdachtspunkte bekannt</a:t>
            </a:r>
          </a:p>
          <a:p>
            <a:pPr marL="0" indent="0">
              <a:buNone/>
            </a:pPr>
            <a:endParaRPr lang="de-DE" sz="2000" dirty="0" smtClean="0"/>
          </a:p>
          <a:p>
            <a:pPr marL="0" indent="0">
              <a:buNone/>
            </a:pPr>
            <a:endParaRPr lang="de-DE" dirty="0" smtClean="0"/>
          </a:p>
          <a:p>
            <a:pPr>
              <a:buFontTx/>
              <a:buChar char="-"/>
            </a:pPr>
            <a:endParaRPr lang="de-DE" dirty="0"/>
          </a:p>
        </p:txBody>
      </p:sp>
      <p:sp>
        <p:nvSpPr>
          <p:cNvPr id="4" name="Fußzeilenplatzhalter 3"/>
          <p:cNvSpPr>
            <a:spLocks noGrp="1"/>
          </p:cNvSpPr>
          <p:nvPr>
            <p:ph type="ftr" sz="quarter" idx="10"/>
          </p:nvPr>
        </p:nvSpPr>
        <p:spPr/>
        <p:txBody>
          <a:bodyPr/>
          <a:lstStyle/>
          <a:p>
            <a:pPr>
              <a:defRPr/>
            </a:pPr>
            <a:r>
              <a:rPr lang="de-DE" dirty="0" smtClean="0"/>
              <a:t>PowerPoint-Vorlage Stadt Herten</a:t>
            </a:r>
            <a:endParaRPr lang="de-DE" dirty="0"/>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7</a:t>
            </a:fld>
            <a:endParaRPr lang="de-DE" altLang="de-DE"/>
          </a:p>
        </p:txBody>
      </p:sp>
    </p:spTree>
    <p:extLst>
      <p:ext uri="{BB962C8B-B14F-4D97-AF65-F5344CB8AC3E}">
        <p14:creationId xmlns:p14="http://schemas.microsoft.com/office/powerpoint/2010/main" val="4064872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Absperrplanung </a:t>
            </a:r>
            <a:endParaRPr lang="de-DE" dirty="0"/>
          </a:p>
        </p:txBody>
      </p:sp>
      <p:sp>
        <p:nvSpPr>
          <p:cNvPr id="8" name="Inhaltsplatzhalter 7"/>
          <p:cNvSpPr>
            <a:spLocks noGrp="1"/>
          </p:cNvSpPr>
          <p:nvPr>
            <p:ph idx="1"/>
          </p:nvPr>
        </p:nvSpPr>
        <p:spPr/>
        <p:txBody>
          <a:bodyPr/>
          <a:lstStyle/>
          <a:p>
            <a:r>
              <a:rPr lang="de-DE" sz="2400" dirty="0" smtClean="0"/>
              <a:t>Beton /Pflasterarbeiten in Teilsperrungen in Randbereichen (Gehweg/…)</a:t>
            </a:r>
          </a:p>
          <a:p>
            <a:pPr marL="0" indent="0">
              <a:buNone/>
            </a:pPr>
            <a:r>
              <a:rPr lang="de-DE" dirty="0"/>
              <a:t>	</a:t>
            </a:r>
            <a:r>
              <a:rPr lang="de-DE" sz="1800" dirty="0" smtClean="0"/>
              <a:t>Aufrechterhaltung des Straßenverkehrs für die Anlieger  </a:t>
            </a:r>
          </a:p>
          <a:p>
            <a:pPr marL="0" indent="0">
              <a:buNone/>
            </a:pPr>
            <a:endParaRPr lang="de-DE" sz="1600" dirty="0" smtClean="0"/>
          </a:p>
          <a:p>
            <a:r>
              <a:rPr lang="de-DE" sz="2400" dirty="0" smtClean="0"/>
              <a:t>Bodenarbeiten Teilseitig  ggf. Einbahnstraßen Regelung </a:t>
            </a:r>
          </a:p>
          <a:p>
            <a:pPr marL="0" indent="0">
              <a:buNone/>
            </a:pPr>
            <a:r>
              <a:rPr lang="de-DE" sz="2400" dirty="0"/>
              <a:t> </a:t>
            </a:r>
            <a:r>
              <a:rPr lang="de-DE" sz="2400" dirty="0" smtClean="0"/>
              <a:t>    im Straßenraum </a:t>
            </a:r>
          </a:p>
          <a:p>
            <a:pPr marL="0" indent="0">
              <a:buNone/>
            </a:pPr>
            <a:endParaRPr lang="de-DE" sz="2400" dirty="0"/>
          </a:p>
          <a:p>
            <a:r>
              <a:rPr lang="de-DE" sz="2400" dirty="0" smtClean="0"/>
              <a:t> Asphaltarbeiten pro BA in Vollsperrung ca. 1 Woche </a:t>
            </a:r>
          </a:p>
          <a:p>
            <a:pPr marL="457186" lvl="1" indent="0">
              <a:buNone/>
            </a:pPr>
            <a:r>
              <a:rPr lang="de-DE" dirty="0" smtClean="0"/>
              <a:t>-Asphaltschichten mindestens 24h Ruhephase  </a:t>
            </a:r>
          </a:p>
          <a:p>
            <a:pPr lvl="1"/>
            <a:endParaRPr lang="de-DE" dirty="0"/>
          </a:p>
          <a:p>
            <a:pPr marL="457186" lvl="1" indent="0">
              <a:buNone/>
            </a:pPr>
            <a:r>
              <a:rPr lang="de-DE" dirty="0" smtClean="0"/>
              <a:t>Genaue Termine Anwohnerinfo per Einwurf schreiben !</a:t>
            </a:r>
          </a:p>
        </p:txBody>
      </p:sp>
      <p:sp>
        <p:nvSpPr>
          <p:cNvPr id="5" name="Fußzeilenplatzhalter 4"/>
          <p:cNvSpPr>
            <a:spLocks noGrp="1"/>
          </p:cNvSpPr>
          <p:nvPr>
            <p:ph type="ftr" sz="quarter" idx="10"/>
          </p:nvPr>
        </p:nvSpPr>
        <p:spPr/>
        <p:txBody>
          <a:bodyPr/>
          <a:lstStyle/>
          <a:p>
            <a:pPr>
              <a:defRPr/>
            </a:pPr>
            <a:r>
              <a:rPr lang="de-DE" smtClean="0"/>
              <a:t>PowerPoint-Vorlage Stadt Herten</a:t>
            </a:r>
            <a:endParaRPr lang="de-DE"/>
          </a:p>
        </p:txBody>
      </p:sp>
      <p:sp>
        <p:nvSpPr>
          <p:cNvPr id="6" name="Foliennummernplatzhalter 5"/>
          <p:cNvSpPr>
            <a:spLocks noGrp="1"/>
          </p:cNvSpPr>
          <p:nvPr>
            <p:ph type="sldNum" sz="quarter" idx="11"/>
          </p:nvPr>
        </p:nvSpPr>
        <p:spPr/>
        <p:txBody>
          <a:bodyPr/>
          <a:lstStyle/>
          <a:p>
            <a:pPr>
              <a:defRPr/>
            </a:pPr>
            <a:fld id="{DB186D93-4E58-4744-9FBC-3B355CE5538B}" type="slidenum">
              <a:rPr lang="de-DE" altLang="de-DE" smtClean="0"/>
              <a:pPr>
                <a:defRPr/>
              </a:pPr>
              <a:t>8</a:t>
            </a:fld>
            <a:endParaRPr lang="de-DE" altLang="de-DE"/>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4477">
            <a:off x="9215283" y="3624620"/>
            <a:ext cx="2787486" cy="2787486"/>
          </a:xfrm>
          <a:prstGeom prst="rect">
            <a:avLst/>
          </a:prstGeom>
        </p:spPr>
      </p:pic>
      <p:sp>
        <p:nvSpPr>
          <p:cNvPr id="12" name="Nach oben gebogener Pfeil 11"/>
          <p:cNvSpPr/>
          <p:nvPr/>
        </p:nvSpPr>
        <p:spPr>
          <a:xfrm rot="5400000">
            <a:off x="1934787" y="2292238"/>
            <a:ext cx="382382" cy="3699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a:off x="4638502" y="5162205"/>
            <a:ext cx="266007" cy="415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3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Erläuterung der Maßnahmen </a:t>
            </a:r>
            <a:endParaRPr lang="de-DE" dirty="0"/>
          </a:p>
        </p:txBody>
      </p:sp>
      <p:sp>
        <p:nvSpPr>
          <p:cNvPr id="3" name="Inhaltsplatzhalter 2"/>
          <p:cNvSpPr>
            <a:spLocks noGrp="1"/>
          </p:cNvSpPr>
          <p:nvPr>
            <p:ph idx="1"/>
          </p:nvPr>
        </p:nvSpPr>
        <p:spPr/>
        <p:txBody>
          <a:bodyPr/>
          <a:lstStyle/>
          <a:p>
            <a:pPr marL="0" indent="0">
              <a:buNone/>
            </a:pPr>
            <a:r>
              <a:rPr lang="de-DE" b="1" dirty="0" smtClean="0"/>
              <a:t>Baustelleneinrichtung :</a:t>
            </a:r>
          </a:p>
          <a:p>
            <a:pPr marL="457186" lvl="1" indent="0">
              <a:buNone/>
            </a:pPr>
            <a:endParaRPr lang="de-DE" dirty="0" smtClean="0"/>
          </a:p>
          <a:p>
            <a:pPr lvl="1"/>
            <a:r>
              <a:rPr lang="de-DE" dirty="0" smtClean="0"/>
              <a:t>Absperren und Sicherung der Arbeitsbereiche </a:t>
            </a:r>
          </a:p>
          <a:p>
            <a:pPr lvl="1"/>
            <a:endParaRPr lang="de-DE" dirty="0"/>
          </a:p>
          <a:p>
            <a:pPr lvl="1"/>
            <a:r>
              <a:rPr lang="de-DE" dirty="0" smtClean="0"/>
              <a:t>Anlieferung der Maschinen und Baucontainer</a:t>
            </a:r>
          </a:p>
          <a:p>
            <a:pPr lvl="1"/>
            <a:endParaRPr lang="de-DE" dirty="0" smtClean="0"/>
          </a:p>
          <a:p>
            <a:pPr lvl="1"/>
            <a:r>
              <a:rPr lang="de-DE" dirty="0" smtClean="0"/>
              <a:t>Ggf. umleiten des Anliegerverkehrs [Vollsperrung/Einbahnstraße]</a:t>
            </a:r>
          </a:p>
          <a:p>
            <a:pPr lvl="1"/>
            <a:endParaRPr lang="de-DE" dirty="0" smtClean="0"/>
          </a:p>
          <a:p>
            <a:pPr lvl="1"/>
            <a:r>
              <a:rPr lang="de-DE" dirty="0" smtClean="0"/>
              <a:t>Baumsicherungsarbeiten [Stammschutz/Saugbaggerarbeiten</a:t>
            </a:r>
            <a:r>
              <a:rPr lang="de-DE" dirty="0"/>
              <a:t>]</a:t>
            </a:r>
          </a:p>
          <a:p>
            <a:pPr lvl="1"/>
            <a:endParaRPr lang="de-DE" dirty="0" smtClean="0"/>
          </a:p>
          <a:p>
            <a:pPr lvl="1"/>
            <a:endParaRPr lang="de-DE" dirty="0" smtClean="0"/>
          </a:p>
        </p:txBody>
      </p:sp>
      <p:sp>
        <p:nvSpPr>
          <p:cNvPr id="4" name="Fußzeilenplatzhalter 3"/>
          <p:cNvSpPr>
            <a:spLocks noGrp="1"/>
          </p:cNvSpPr>
          <p:nvPr>
            <p:ph type="ftr" sz="quarter" idx="10"/>
          </p:nvPr>
        </p:nvSpPr>
        <p:spPr/>
        <p:txBody>
          <a:bodyPr/>
          <a:lstStyle/>
          <a:p>
            <a:pPr>
              <a:defRPr/>
            </a:pPr>
            <a:r>
              <a:rPr lang="de-DE" smtClean="0"/>
              <a:t>PowerPoint-Vorlage Stadt Herten</a:t>
            </a:r>
            <a:endParaRPr lang="de-DE"/>
          </a:p>
        </p:txBody>
      </p:sp>
      <p:sp>
        <p:nvSpPr>
          <p:cNvPr id="5" name="Foliennummernplatzhalter 4"/>
          <p:cNvSpPr>
            <a:spLocks noGrp="1"/>
          </p:cNvSpPr>
          <p:nvPr>
            <p:ph type="sldNum" sz="quarter" idx="11"/>
          </p:nvPr>
        </p:nvSpPr>
        <p:spPr/>
        <p:txBody>
          <a:bodyPr/>
          <a:lstStyle/>
          <a:p>
            <a:pPr>
              <a:defRPr/>
            </a:pPr>
            <a:fld id="{07BD9014-7F6F-4CC4-BD98-A070A5689816}" type="slidenum">
              <a:rPr lang="de-DE" altLang="de-DE" smtClean="0"/>
              <a:pPr>
                <a:defRPr/>
              </a:pPr>
              <a:t>9</a:t>
            </a:fld>
            <a:endParaRPr lang="de-DE" altLang="de-DE"/>
          </a:p>
        </p:txBody>
      </p:sp>
    </p:spTree>
    <p:extLst>
      <p:ext uri="{BB962C8B-B14F-4D97-AF65-F5344CB8AC3E}">
        <p14:creationId xmlns:p14="http://schemas.microsoft.com/office/powerpoint/2010/main" val="2893960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7D40"/>
      </a:dk2>
      <a:lt2>
        <a:srgbClr val="808080"/>
      </a:lt2>
      <a:accent1>
        <a:srgbClr val="007D40"/>
      </a:accent1>
      <a:accent2>
        <a:srgbClr val="3CC985"/>
      </a:accent2>
      <a:accent3>
        <a:srgbClr val="FFFFFF"/>
      </a:accent3>
      <a:accent4>
        <a:srgbClr val="000000"/>
      </a:accent4>
      <a:accent5>
        <a:srgbClr val="AABFAF"/>
      </a:accent5>
      <a:accent6>
        <a:srgbClr val="35B678"/>
      </a:accent6>
      <a:hlink>
        <a:srgbClr val="004A26"/>
      </a:hlink>
      <a:folHlink>
        <a:srgbClr val="2E927A"/>
      </a:folHlink>
    </a:clrScheme>
    <a:fontScheme name="Standarddesig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7D40"/>
        </a:dk2>
        <a:lt2>
          <a:srgbClr val="808080"/>
        </a:lt2>
        <a:accent1>
          <a:srgbClr val="007D40"/>
        </a:accent1>
        <a:accent2>
          <a:srgbClr val="3CC985"/>
        </a:accent2>
        <a:accent3>
          <a:srgbClr val="FFFFFF"/>
        </a:accent3>
        <a:accent4>
          <a:srgbClr val="000000"/>
        </a:accent4>
        <a:accent5>
          <a:srgbClr val="AABFAF"/>
        </a:accent5>
        <a:accent6>
          <a:srgbClr val="35B678"/>
        </a:accent6>
        <a:hlink>
          <a:srgbClr val="C91800"/>
        </a:hlink>
        <a:folHlink>
          <a:srgbClr val="7D0F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7D40"/>
        </a:dk2>
        <a:lt2>
          <a:srgbClr val="808080"/>
        </a:lt2>
        <a:accent1>
          <a:srgbClr val="007D40"/>
        </a:accent1>
        <a:accent2>
          <a:srgbClr val="3CC985"/>
        </a:accent2>
        <a:accent3>
          <a:srgbClr val="FFFFFF"/>
        </a:accent3>
        <a:accent4>
          <a:srgbClr val="000000"/>
        </a:accent4>
        <a:accent5>
          <a:srgbClr val="AABFAF"/>
        </a:accent5>
        <a:accent6>
          <a:srgbClr val="35B678"/>
        </a:accent6>
        <a:hlink>
          <a:srgbClr val="004A26"/>
        </a:hlink>
        <a:folHlink>
          <a:srgbClr val="2E927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1214</Words>
  <Application>Microsoft Office PowerPoint</Application>
  <PresentationFormat>Breitbild</PresentationFormat>
  <Paragraphs>362</Paragraphs>
  <Slides>23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23</vt:i4>
      </vt:variant>
    </vt:vector>
  </HeadingPairs>
  <TitlesOfParts>
    <vt:vector size="26" baseType="lpstr">
      <vt:lpstr>Calibri</vt:lpstr>
      <vt:lpstr>Wingdings</vt:lpstr>
      <vt:lpstr>Standarddesign</vt:lpstr>
      <vt:lpstr>PowerPoint-Präsentation</vt:lpstr>
      <vt:lpstr>Begrüßung </vt:lpstr>
      <vt:lpstr>Anlass</vt:lpstr>
      <vt:lpstr>Abläufe zur Baudurchführung </vt:lpstr>
      <vt:lpstr>Geplante Zeitschiene</vt:lpstr>
      <vt:lpstr>Erläuterung Bauabschnitte </vt:lpstr>
      <vt:lpstr>Erläuterung der Maßnahmen </vt:lpstr>
      <vt:lpstr>Absperrplanung </vt:lpstr>
      <vt:lpstr>Erläuterung der Maßnahmen </vt:lpstr>
      <vt:lpstr>Erläuterung der Maßnahmen </vt:lpstr>
      <vt:lpstr>Erläuterung der Maßnahmen </vt:lpstr>
      <vt:lpstr>Erläuterung der Maßnahmen </vt:lpstr>
      <vt:lpstr>PowerPoint-Präsentation</vt:lpstr>
      <vt:lpstr>Baumscheiben</vt:lpstr>
      <vt:lpstr>Baumscheibe </vt:lpstr>
      <vt:lpstr>Baumscheiben</vt:lpstr>
      <vt:lpstr>Absenkungen </vt:lpstr>
      <vt:lpstr>ÖPNV Haltestellen </vt:lpstr>
      <vt:lpstr>ÖPNV Haltestellen </vt:lpstr>
      <vt:lpstr>Beiträge nach Kommunalabgabengesetz – KAG</vt:lpstr>
      <vt:lpstr>Wer muss den Beitrag zahlen?</vt:lpstr>
      <vt:lpstr>Welcher Aufwand wird wie umgelegt?</vt:lpstr>
      <vt:lpstr>Förderung durch das Land NRW</vt:lpstr>
    </vt:vector>
  </TitlesOfParts>
  <Company>Hertener Stadtwerke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Niederschlagswasserabkoppelung</dc:title>
  <dc:creator>Mika, Sebastian</dc:creator>
  <cp:lastModifiedBy>Strickerschmidt, Michael</cp:lastModifiedBy>
  <cp:revision>147</cp:revision>
  <cp:lastPrinted>2022-05-17T13:07:16Z</cp:lastPrinted>
  <dcterms:created xsi:type="dcterms:W3CDTF">2021-02-10T12:34:09Z</dcterms:created>
  <dcterms:modified xsi:type="dcterms:W3CDTF">2022-06-01T05:49:50Z</dcterms:modified>
</cp:coreProperties>
</file>